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sldIdLst>
    <p:sldId id="277" r:id="rId5"/>
    <p:sldId id="278" r:id="rId6"/>
    <p:sldId id="265" r:id="rId7"/>
    <p:sldId id="279" r:id="rId8"/>
    <p:sldId id="280" r:id="rId9"/>
    <p:sldId id="281" r:id="rId10"/>
    <p:sldId id="282" r:id="rId11"/>
    <p:sldId id="283" r:id="rId12"/>
    <p:sldId id="284" r:id="rId13"/>
    <p:sldId id="285" r:id="rId14"/>
    <p:sldId id="291" r:id="rId15"/>
    <p:sldId id="286" r:id="rId16"/>
    <p:sldId id="290" r:id="rId17"/>
    <p:sldId id="289" r:id="rId18"/>
    <p:sldId id="292" r:id="rId19"/>
    <p:sldId id="288" r:id="rId20"/>
    <p:sldId id="287" r:id="rId21"/>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54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22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F7336B-0B67-4976-A7A5-CFA691C8820E}" type="datetimeFigureOut">
              <a:t>1/21/2026</a:t>
            </a:fld>
            <a:endParaRPr lang="en-US"/>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C61B00-ADD6-44CF-A9C1-8772D39079F0}" type="slidenum">
              <a:t>‹#›</a:t>
            </a:fld>
            <a:endParaRPr lang="en-US"/>
          </a:p>
        </p:txBody>
      </p:sp>
    </p:spTree>
    <p:extLst>
      <p:ext uri="{BB962C8B-B14F-4D97-AF65-F5344CB8AC3E}">
        <p14:creationId xmlns:p14="http://schemas.microsoft.com/office/powerpoint/2010/main" val="6376547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54753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640509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284801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4290E61-951B-42B2-AFF8-76F04B9EDAEB}"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26590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4290E61-951B-42B2-AFF8-76F04B9EDAEB}" type="datetimeFigureOut">
              <a:rPr lang="en-GB" smtClean="0"/>
              <a:t>21/01/2026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908413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4290E61-951B-42B2-AFF8-76F04B9EDAEB}" type="datetimeFigureOut">
              <a:rPr lang="en-GB" smtClean="0"/>
              <a:t>21/01/2026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567725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290E61-951B-42B2-AFF8-76F04B9EDAEB}" type="datetimeFigureOut">
              <a:rPr lang="en-GB" smtClean="0"/>
              <a:t>21/01/2026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615801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4290E61-951B-42B2-AFF8-76F04B9EDAEB}"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328614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4290E61-951B-42B2-AFF8-76F04B9EDAEB}"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672560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904565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13751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54290E61-951B-42B2-AFF8-76F04B9EDAEB}" type="datetimeFigureOut">
              <a:rPr lang="en-GB" smtClean="0"/>
              <a:t>21/01/2026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7E49C504-734A-42C0-8282-D58A5F519642}" type="slidenum">
              <a:rPr lang="en-GB" smtClean="0"/>
              <a:t>‹#›</a:t>
            </a:fld>
            <a:endParaRPr lang="en-GB"/>
          </a:p>
        </p:txBody>
      </p:sp>
    </p:spTree>
    <p:extLst>
      <p:ext uri="{BB962C8B-B14F-4D97-AF65-F5344CB8AC3E}">
        <p14:creationId xmlns:p14="http://schemas.microsoft.com/office/powerpoint/2010/main" val="25007223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logo with text overlay&#10;&#10;Description automatically generated">
            <a:extLst>
              <a:ext uri="{FF2B5EF4-FFF2-40B4-BE49-F238E27FC236}">
                <a16:creationId xmlns:a16="http://schemas.microsoft.com/office/drawing/2014/main" id="{646F69D9-1032-4EE1-53D6-DAB5CE96EE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6815" y="1329112"/>
            <a:ext cx="4484370" cy="2033270"/>
          </a:xfrm>
          <a:prstGeom prst="rect">
            <a:avLst/>
          </a:prstGeom>
        </p:spPr>
      </p:pic>
      <p:sp>
        <p:nvSpPr>
          <p:cNvPr id="7" name="Rectangle 2">
            <a:extLst>
              <a:ext uri="{FF2B5EF4-FFF2-40B4-BE49-F238E27FC236}">
                <a16:creationId xmlns:a16="http://schemas.microsoft.com/office/drawing/2014/main" id="{FE557F5A-45D0-5FA0-CB65-6D59F32DBC6B}"/>
              </a:ext>
            </a:extLst>
          </p:cNvPr>
          <p:cNvSpPr>
            <a:spLocks noChangeArrowheads="1"/>
          </p:cNvSpPr>
          <p:nvPr/>
        </p:nvSpPr>
        <p:spPr bwMode="auto">
          <a:xfrm>
            <a:off x="512618" y="3115599"/>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 Box 2">
            <a:extLst>
              <a:ext uri="{FF2B5EF4-FFF2-40B4-BE49-F238E27FC236}">
                <a16:creationId xmlns:a16="http://schemas.microsoft.com/office/drawing/2014/main" id="{59E0E604-41A3-CC86-FF19-FB0005A5D5E0}"/>
              </a:ext>
            </a:extLst>
          </p:cNvPr>
          <p:cNvSpPr txBox="1">
            <a:spLocks noChangeArrowheads="1"/>
          </p:cNvSpPr>
          <p:nvPr/>
        </p:nvSpPr>
        <p:spPr bwMode="auto">
          <a:xfrm>
            <a:off x="-224635" y="4361214"/>
            <a:ext cx="730727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algn="ctr" defTabSz="914400" eaLnBrk="0" fontAlgn="base" hangingPunct="0">
              <a:spcBef>
                <a:spcPct val="0"/>
              </a:spcBef>
              <a:spcAft>
                <a:spcPct val="0"/>
              </a:spcAft>
            </a:pPr>
            <a:r>
              <a:rPr lang="en-US" altLang="en-US" sz="8800" b="1" dirty="0">
                <a:solidFill>
                  <a:srgbClr val="82C7B5"/>
                </a:solidFill>
                <a:latin typeface="Rastanty Cortez"/>
                <a:cs typeface="Poppins"/>
              </a:rPr>
              <a:t>The River Canon</a:t>
            </a:r>
            <a:endParaRPr kumimoji="0" lang="en-US" altLang="en-US" sz="8800" b="0" i="0" u="none" strike="noStrike" cap="none" normalizeH="0" baseline="0" dirty="0">
              <a:ln>
                <a:noFill/>
              </a:ln>
              <a:solidFill>
                <a:schemeClr val="tx1"/>
              </a:solidFill>
              <a:effectLst/>
              <a:latin typeface="Arial" panose="020B0604020202020204" pitchFamily="34" charset="0"/>
            </a:endParaRPr>
          </a:p>
        </p:txBody>
      </p:sp>
      <p:sp>
        <p:nvSpPr>
          <p:cNvPr id="12" name="Rectangle 11">
            <a:extLst>
              <a:ext uri="{FF2B5EF4-FFF2-40B4-BE49-F238E27FC236}">
                <a16:creationId xmlns:a16="http://schemas.microsoft.com/office/drawing/2014/main" id="{6CE8D61B-EBCB-0DAE-B1BA-FF632B8233A3}"/>
              </a:ext>
            </a:extLst>
          </p:cNvPr>
          <p:cNvSpPr/>
          <p:nvPr/>
        </p:nvSpPr>
        <p:spPr>
          <a:xfrm>
            <a:off x="0" y="9245600"/>
            <a:ext cx="6858000" cy="660400"/>
          </a:xfrm>
          <a:prstGeom prst="rect">
            <a:avLst/>
          </a:prstGeom>
          <a:solidFill>
            <a:srgbClr val="415462"/>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aphicFrame>
        <p:nvGraphicFramePr>
          <p:cNvPr id="14" name="Table 13">
            <a:extLst>
              <a:ext uri="{FF2B5EF4-FFF2-40B4-BE49-F238E27FC236}">
                <a16:creationId xmlns:a16="http://schemas.microsoft.com/office/drawing/2014/main" id="{845BE6B8-3FDC-211B-F3DA-E6F768CF0F66}"/>
              </a:ext>
            </a:extLst>
          </p:cNvPr>
          <p:cNvGraphicFramePr>
            <a:graphicFrameLocks noGrp="1"/>
          </p:cNvGraphicFramePr>
          <p:nvPr>
            <p:extLst>
              <p:ext uri="{D42A27DB-BD31-4B8C-83A1-F6EECF244321}">
                <p14:modId xmlns:p14="http://schemas.microsoft.com/office/powerpoint/2010/main" val="3738553140"/>
              </p:ext>
            </p:extLst>
          </p:nvPr>
        </p:nvGraphicFramePr>
        <p:xfrm>
          <a:off x="3041074" y="6156323"/>
          <a:ext cx="3518651" cy="2661920"/>
        </p:xfrm>
        <a:graphic>
          <a:graphicData uri="http://schemas.openxmlformats.org/drawingml/2006/table">
            <a:tbl>
              <a:tblPr firstRow="1" firstCol="1" bandRow="1"/>
              <a:tblGrid>
                <a:gridCol w="3518651">
                  <a:extLst>
                    <a:ext uri="{9D8B030D-6E8A-4147-A177-3AD203B41FA5}">
                      <a16:colId xmlns:a16="http://schemas.microsoft.com/office/drawing/2014/main" val="2163618874"/>
                    </a:ext>
                  </a:extLst>
                </a:gridCol>
              </a:tblGrid>
              <a:tr h="665480">
                <a:tc>
                  <a:txBody>
                    <a:bodyPr/>
                    <a:lstStyle/>
                    <a:p>
                      <a:pPr algn="l">
                        <a:lnSpc>
                          <a:spcPct val="115000"/>
                        </a:lnSpc>
                        <a:spcAft>
                          <a:spcPts val="800"/>
                        </a:spcAft>
                      </a:pPr>
                      <a:r>
                        <a:rPr lang="en-GB" sz="2600" kern="100" spc="200" dirty="0">
                          <a:solidFill>
                            <a:srgbClr val="415462"/>
                          </a:solidFill>
                          <a:effectLst/>
                          <a:latin typeface="Arial Nova"/>
                          <a:ea typeface="Aptos" panose="020B0004020202020204" pitchFamily="34" charset="0"/>
                          <a:cs typeface="Poppins Medium"/>
                        </a:rPr>
                        <a:t>NAME:</a:t>
                      </a:r>
                      <a:endParaRPr lang="en-GB" sz="1200" kern="100" dirty="0">
                        <a:effectLst/>
                        <a:latin typeface="Arial Nova"/>
                        <a:ea typeface="Aptos" panose="020B0004020202020204" pitchFamily="34" charset="0"/>
                        <a:cs typeface="Poppins Medium"/>
                      </a:endParaRPr>
                    </a:p>
                  </a:txBody>
                  <a:tcPr marL="68580" marR="68580" marT="0" marB="0" anchor="ctr">
                    <a:lnL>
                      <a:noFill/>
                    </a:lnL>
                    <a:lnR>
                      <a:noFill/>
                    </a:lnR>
                    <a:lnT>
                      <a:noFill/>
                    </a:lnT>
                    <a:lnB>
                      <a:noFill/>
                    </a:lnB>
                    <a:noFill/>
                  </a:tcPr>
                </a:tc>
                <a:extLst>
                  <a:ext uri="{0D108BD9-81ED-4DB2-BD59-A6C34878D82A}">
                    <a16:rowId xmlns:a16="http://schemas.microsoft.com/office/drawing/2014/main" val="3275992244"/>
                  </a:ext>
                </a:extLst>
              </a:tr>
              <a:tr h="665480">
                <a:tc>
                  <a:txBody>
                    <a:bodyPr/>
                    <a:lstStyle/>
                    <a:p>
                      <a:pPr algn="l">
                        <a:lnSpc>
                          <a:spcPct val="115000"/>
                        </a:lnSpc>
                        <a:spcAft>
                          <a:spcPts val="800"/>
                        </a:spcAft>
                      </a:pPr>
                      <a:r>
                        <a:rPr lang="en-GB" sz="2600" kern="100" dirty="0">
                          <a:solidFill>
                            <a:srgbClr val="415462"/>
                          </a:solidFill>
                          <a:effectLst/>
                          <a:latin typeface="Arial Nova"/>
                          <a:ea typeface="Aptos" panose="020B0004020202020204" pitchFamily="34" charset="0"/>
                          <a:cs typeface="Poppins"/>
                        </a:rPr>
                        <a:t>……………………….</a:t>
                      </a:r>
                      <a:endParaRPr lang="en-GB" sz="1200" kern="100" dirty="0">
                        <a:effectLst/>
                        <a:latin typeface="Arial Nova"/>
                        <a:ea typeface="Aptos" panose="020B0004020202020204" pitchFamily="34" charset="0"/>
                        <a:cs typeface="Poppins"/>
                      </a:endParaRPr>
                    </a:p>
                  </a:txBody>
                  <a:tcPr marL="68580" marR="68580" marT="0" marB="0" anchor="ctr">
                    <a:lnL>
                      <a:noFill/>
                    </a:lnL>
                    <a:lnR>
                      <a:noFill/>
                    </a:lnR>
                    <a:lnT>
                      <a:noFill/>
                    </a:lnT>
                    <a:lnB>
                      <a:noFill/>
                    </a:lnB>
                    <a:noFill/>
                  </a:tcPr>
                </a:tc>
                <a:extLst>
                  <a:ext uri="{0D108BD9-81ED-4DB2-BD59-A6C34878D82A}">
                    <a16:rowId xmlns:a16="http://schemas.microsoft.com/office/drawing/2014/main" val="1908977506"/>
                  </a:ext>
                </a:extLst>
              </a:tr>
              <a:tr h="665480">
                <a:tc>
                  <a:txBody>
                    <a:bodyPr/>
                    <a:lstStyle/>
                    <a:p>
                      <a:pPr algn="l">
                        <a:lnSpc>
                          <a:spcPct val="115000"/>
                        </a:lnSpc>
                        <a:spcAft>
                          <a:spcPts val="800"/>
                        </a:spcAft>
                      </a:pPr>
                      <a:r>
                        <a:rPr lang="en-GB" sz="2600" kern="100" spc="200" dirty="0">
                          <a:solidFill>
                            <a:srgbClr val="415462"/>
                          </a:solidFill>
                          <a:effectLst/>
                          <a:latin typeface="Arial Nova"/>
                          <a:ea typeface="Aptos" panose="020B0004020202020204" pitchFamily="34" charset="0"/>
                          <a:cs typeface="Poppins Medium"/>
                        </a:rPr>
                        <a:t>TUTOR GROUP:</a:t>
                      </a:r>
                      <a:endParaRPr lang="en-GB" sz="1200" kern="100" dirty="0">
                        <a:effectLst/>
                        <a:latin typeface="Aptos"/>
                        <a:ea typeface="Aptos" panose="020B0004020202020204" pitchFamily="34" charset="0"/>
                        <a:cs typeface="Times New Roman" panose="02020603050405020304" pitchFamily="18" charset="0"/>
                      </a:endParaRPr>
                    </a:p>
                  </a:txBody>
                  <a:tcPr marL="68580" marR="68580" marT="0" marB="0" anchor="ctr">
                    <a:lnL>
                      <a:noFill/>
                    </a:lnL>
                    <a:lnR>
                      <a:noFill/>
                    </a:lnR>
                    <a:lnT>
                      <a:noFill/>
                    </a:lnT>
                    <a:lnB>
                      <a:noFill/>
                    </a:lnB>
                    <a:noFill/>
                  </a:tcPr>
                </a:tc>
                <a:extLst>
                  <a:ext uri="{0D108BD9-81ED-4DB2-BD59-A6C34878D82A}">
                    <a16:rowId xmlns:a16="http://schemas.microsoft.com/office/drawing/2014/main" val="2960807682"/>
                  </a:ext>
                </a:extLst>
              </a:tr>
              <a:tr h="665480">
                <a:tc>
                  <a:txBody>
                    <a:bodyPr/>
                    <a:lstStyle/>
                    <a:p>
                      <a:pPr algn="l">
                        <a:lnSpc>
                          <a:spcPct val="115000"/>
                        </a:lnSpc>
                        <a:spcAft>
                          <a:spcPts val="800"/>
                        </a:spcAft>
                      </a:pPr>
                      <a:r>
                        <a:rPr lang="en-GB" sz="2600" kern="100" dirty="0">
                          <a:solidFill>
                            <a:srgbClr val="415462"/>
                          </a:solidFill>
                          <a:effectLst/>
                          <a:latin typeface="Arial Nova"/>
                          <a:ea typeface="Aptos" panose="020B0004020202020204" pitchFamily="34" charset="0"/>
                          <a:cs typeface="Poppins"/>
                        </a:rPr>
                        <a:t>……………………….</a:t>
                      </a:r>
                      <a:endParaRPr lang="en-GB" sz="1200" kern="100" dirty="0">
                        <a:effectLst/>
                        <a:latin typeface="Arial Nova"/>
                        <a:ea typeface="Aptos" panose="020B0004020202020204" pitchFamily="34" charset="0"/>
                        <a:cs typeface="Poppins"/>
                      </a:endParaRPr>
                    </a:p>
                  </a:txBody>
                  <a:tcPr marL="68580" marR="68580" marT="0" marB="0" anchor="ctr">
                    <a:lnL>
                      <a:noFill/>
                    </a:lnL>
                    <a:lnR>
                      <a:noFill/>
                    </a:lnR>
                    <a:lnT>
                      <a:noFill/>
                    </a:lnT>
                    <a:lnB>
                      <a:noFill/>
                    </a:lnB>
                    <a:noFill/>
                  </a:tcPr>
                </a:tc>
                <a:extLst>
                  <a:ext uri="{0D108BD9-81ED-4DB2-BD59-A6C34878D82A}">
                    <a16:rowId xmlns:a16="http://schemas.microsoft.com/office/drawing/2014/main" val="1078602069"/>
                  </a:ext>
                </a:extLst>
              </a:tr>
            </a:tbl>
          </a:graphicData>
        </a:graphic>
      </p:graphicFrame>
      <p:sp>
        <p:nvSpPr>
          <p:cNvPr id="2" name="Rectangle 2">
            <a:extLst>
              <a:ext uri="{FF2B5EF4-FFF2-40B4-BE49-F238E27FC236}">
                <a16:creationId xmlns:a16="http://schemas.microsoft.com/office/drawing/2014/main" id="{C949631C-7E17-136D-2D29-CFE615DBF97A}"/>
              </a:ext>
            </a:extLst>
          </p:cNvPr>
          <p:cNvSpPr>
            <a:spLocks noChangeArrowheads="1"/>
          </p:cNvSpPr>
          <p:nvPr/>
        </p:nvSpPr>
        <p:spPr bwMode="auto">
          <a:xfrm>
            <a:off x="0" y="2658399"/>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Text Box 2">
            <a:extLst>
              <a:ext uri="{FF2B5EF4-FFF2-40B4-BE49-F238E27FC236}">
                <a16:creationId xmlns:a16="http://schemas.microsoft.com/office/drawing/2014/main" id="{EC153B7C-FBC0-9E24-9AC8-D90BD7CEA2EE}"/>
              </a:ext>
            </a:extLst>
          </p:cNvPr>
          <p:cNvSpPr txBox="1">
            <a:spLocks noChangeArrowheads="1"/>
          </p:cNvSpPr>
          <p:nvPr/>
        </p:nvSpPr>
        <p:spPr bwMode="auto">
          <a:xfrm>
            <a:off x="0" y="3360566"/>
            <a:ext cx="6858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algn="ctr" defTabSz="914400" eaLnBrk="0" fontAlgn="base" hangingPunct="0">
              <a:spcBef>
                <a:spcPct val="0"/>
              </a:spcBef>
              <a:spcAft>
                <a:spcPct val="0"/>
              </a:spcAft>
            </a:pPr>
            <a:r>
              <a:rPr lang="en-US" altLang="en-US" sz="8800" b="1" dirty="0">
                <a:solidFill>
                  <a:srgbClr val="82C7B5"/>
                </a:solidFill>
                <a:latin typeface="Rastanty Cortez"/>
                <a:cs typeface="Poppins"/>
              </a:rPr>
              <a:t>Year 7</a:t>
            </a:r>
            <a:endParaRPr kumimoji="0" lang="en-US" altLang="en-US" sz="8800" b="0" i="0" u="none" strike="noStrike" cap="none" normalizeH="0" baseline="0" dirty="0">
              <a:ln>
                <a:noFill/>
              </a:ln>
              <a:solidFill>
                <a:schemeClr val="tx1"/>
              </a:solidFill>
              <a:effectLst/>
              <a:latin typeface="Arial" panose="020B0604020202020204" pitchFamily="34" charset="0"/>
            </a:endParaRPr>
          </a:p>
        </p:txBody>
      </p:sp>
      <p:pic>
        <p:nvPicPr>
          <p:cNvPr id="5" name="Picture 4" descr="books Icon - Free PNG &amp; SVG 137857 - Noun Project">
            <a:extLst>
              <a:ext uri="{FF2B5EF4-FFF2-40B4-BE49-F238E27FC236}">
                <a16:creationId xmlns:a16="http://schemas.microsoft.com/office/drawing/2014/main" id="{F2AB1257-FD70-E095-07B7-3D011B728437}"/>
              </a:ext>
            </a:extLst>
          </p:cNvPr>
          <p:cNvPicPr>
            <a:picLocks noChangeAspect="1"/>
          </p:cNvPicPr>
          <p:nvPr/>
        </p:nvPicPr>
        <p:blipFill>
          <a:blip r:embed="rId3"/>
          <a:stretch>
            <a:fillRect/>
          </a:stretch>
        </p:blipFill>
        <p:spPr>
          <a:xfrm>
            <a:off x="229934" y="6060599"/>
            <a:ext cx="2539682" cy="2539682"/>
          </a:xfrm>
          <a:prstGeom prst="rect">
            <a:avLst/>
          </a:prstGeom>
        </p:spPr>
      </p:pic>
    </p:spTree>
    <p:extLst>
      <p:ext uri="{BB962C8B-B14F-4D97-AF65-F5344CB8AC3E}">
        <p14:creationId xmlns:p14="http://schemas.microsoft.com/office/powerpoint/2010/main" val="2994178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899A4-039C-97FA-545F-DDEDD0D5A91E}"/>
              </a:ext>
            </a:extLst>
          </p:cNvPr>
          <p:cNvSpPr>
            <a:spLocks noGrp="1"/>
          </p:cNvSpPr>
          <p:nvPr>
            <p:ph type="title"/>
          </p:nvPr>
        </p:nvSpPr>
        <p:spPr>
          <a:xfrm>
            <a:off x="471488" y="527405"/>
            <a:ext cx="5915025" cy="1324374"/>
          </a:xfrm>
          <a:solidFill>
            <a:schemeClr val="tx1"/>
          </a:solidFill>
        </p:spPr>
        <p:txBody>
          <a:bodyPr>
            <a:normAutofit/>
          </a:bodyPr>
          <a:lstStyle/>
          <a:p>
            <a:pPr algn="ctr"/>
            <a:r>
              <a:rPr lang="en-GB" sz="3600" b="1" dirty="0">
                <a:solidFill>
                  <a:srgbClr val="FFFFFF"/>
                </a:solidFill>
              </a:rPr>
              <a:t>Year 7 – What books are included in the canon?</a:t>
            </a:r>
            <a:endParaRPr lang="en-US"/>
          </a:p>
        </p:txBody>
      </p:sp>
      <p:sp>
        <p:nvSpPr>
          <p:cNvPr id="3" name="Content Placeholder 2">
            <a:extLst>
              <a:ext uri="{FF2B5EF4-FFF2-40B4-BE49-F238E27FC236}">
                <a16:creationId xmlns:a16="http://schemas.microsoft.com/office/drawing/2014/main" id="{8F9839DE-39E6-C7C9-1CF1-AFA6835EA972}"/>
              </a:ext>
            </a:extLst>
          </p:cNvPr>
          <p:cNvSpPr>
            <a:spLocks noGrp="1"/>
          </p:cNvSpPr>
          <p:nvPr>
            <p:ph idx="1"/>
          </p:nvPr>
        </p:nvSpPr>
        <p:spPr>
          <a:xfrm>
            <a:off x="471488" y="2262659"/>
            <a:ext cx="5915025" cy="6285266"/>
          </a:xfrm>
        </p:spPr>
        <p:txBody>
          <a:bodyPr vert="horz" lIns="91440" tIns="45720" rIns="91440" bIns="45720" rtlCol="0" anchor="t">
            <a:noAutofit/>
          </a:bodyPr>
          <a:lstStyle/>
          <a:p>
            <a:pPr>
              <a:buFont typeface="Arial"/>
              <a:buChar char="•"/>
            </a:pPr>
            <a:r>
              <a:rPr lang="en-US" sz="1800" dirty="0"/>
              <a:t>Look Both Ways by Jason Reynolds (short stories) 9+</a:t>
            </a:r>
            <a:endParaRPr lang="en-GB" sz="1800"/>
          </a:p>
          <a:p>
            <a:pPr>
              <a:buFont typeface="Arial"/>
              <a:buChar char="•"/>
            </a:pPr>
            <a:r>
              <a:rPr lang="en-US" sz="1800" dirty="0"/>
              <a:t>King of Nothing Nathanael </a:t>
            </a:r>
            <a:r>
              <a:rPr lang="en-US" sz="1800" err="1"/>
              <a:t>Lessore</a:t>
            </a:r>
            <a:r>
              <a:rPr lang="en-US" sz="1800" dirty="0"/>
              <a:t> (prose novel) 11+</a:t>
            </a:r>
            <a:endParaRPr lang="en-GB" sz="1800"/>
          </a:p>
          <a:p>
            <a:pPr>
              <a:buFont typeface="Arial"/>
              <a:buChar char="•"/>
            </a:pPr>
            <a:r>
              <a:rPr lang="en-US" sz="1800" dirty="0"/>
              <a:t>Black and British: A Short, Essential History by David </a:t>
            </a:r>
            <a:r>
              <a:rPr lang="en-US" sz="1800" err="1"/>
              <a:t>Olusuga</a:t>
            </a:r>
            <a:r>
              <a:rPr lang="en-US" sz="1800" dirty="0"/>
              <a:t> (non-fiction) 9+</a:t>
            </a:r>
            <a:endParaRPr lang="en-GB" sz="1800"/>
          </a:p>
          <a:p>
            <a:pPr>
              <a:buFont typeface="Arial"/>
              <a:buChar char="•"/>
            </a:pPr>
            <a:r>
              <a:rPr lang="en-US" sz="1800" dirty="0"/>
              <a:t>The Final Year by Matt Goodfellow (verse novel) 10+</a:t>
            </a:r>
            <a:endParaRPr lang="en-GB" sz="1800"/>
          </a:p>
          <a:p>
            <a:pPr>
              <a:buFont typeface="Arial"/>
              <a:buChar char="•"/>
            </a:pPr>
            <a:r>
              <a:rPr lang="en-US" sz="1800" dirty="0"/>
              <a:t>Other Words for Home by Jasmine Warga (verse novel) 9+</a:t>
            </a:r>
            <a:endParaRPr lang="en-GB" sz="1800"/>
          </a:p>
          <a:p>
            <a:pPr>
              <a:buFont typeface="Arial"/>
              <a:buChar char="•"/>
            </a:pPr>
            <a:r>
              <a:rPr lang="en-US" sz="1800" dirty="0"/>
              <a:t>Northern Lights (prose novel) 12+</a:t>
            </a:r>
            <a:endParaRPr lang="en-GB" sz="1800"/>
          </a:p>
          <a:p>
            <a:pPr>
              <a:buFont typeface="Arial"/>
              <a:buChar char="•"/>
            </a:pPr>
            <a:r>
              <a:rPr lang="en-US" sz="1800" dirty="0"/>
              <a:t>Mortal Engines (prose novel) 12+</a:t>
            </a:r>
            <a:endParaRPr lang="en-GB" sz="1800"/>
          </a:p>
          <a:p>
            <a:pPr>
              <a:buFont typeface="Arial"/>
              <a:buChar char="•"/>
            </a:pPr>
            <a:r>
              <a:rPr lang="en-US" sz="1800" dirty="0"/>
              <a:t>I am Malala (non-fiction) 13+</a:t>
            </a:r>
            <a:endParaRPr lang="en-GB" sz="1800"/>
          </a:p>
          <a:p>
            <a:pPr>
              <a:buFont typeface="Arial"/>
              <a:buChar char="•"/>
            </a:pPr>
            <a:r>
              <a:rPr lang="en-US" sz="1800" dirty="0"/>
              <a:t>I am Malala: Young Reader’s Edition (non-fiction) 10+</a:t>
            </a:r>
            <a:endParaRPr lang="en-GB" sz="1800"/>
          </a:p>
          <a:p>
            <a:pPr>
              <a:buFont typeface="Arial"/>
              <a:buChar char="•"/>
            </a:pPr>
            <a:r>
              <a:rPr lang="en-US" sz="1800" dirty="0"/>
              <a:t>Freedom by Catherine Johnson (prose novel) 9+</a:t>
            </a:r>
            <a:endParaRPr lang="en-GB" sz="1800" dirty="0"/>
          </a:p>
          <a:p>
            <a:pPr>
              <a:buFont typeface="Arial"/>
              <a:buChar char="•"/>
            </a:pPr>
            <a:r>
              <a:rPr lang="en-US" sz="1800" dirty="0"/>
              <a:t>The Boy Who Harnessed the Wind: Young Readers Edition by William Kamkwamba and Bryan Mealer (non-fiction) 10+</a:t>
            </a:r>
            <a:endParaRPr lang="en-GB" sz="1800"/>
          </a:p>
          <a:p>
            <a:pPr>
              <a:buFont typeface="Arial"/>
              <a:buChar char="•"/>
            </a:pPr>
            <a:r>
              <a:rPr lang="en-US" sz="1800" dirty="0"/>
              <a:t>The Terrible Thing that Happened to Barnaby Brocket (prose novel) 10+</a:t>
            </a:r>
            <a:endParaRPr lang="en-GB" sz="1800"/>
          </a:p>
          <a:p>
            <a:pPr>
              <a:buFont typeface="Arial"/>
              <a:buChar char="•"/>
            </a:pPr>
            <a:r>
              <a:rPr lang="en-US" sz="1800" dirty="0"/>
              <a:t>Kick by Mitch Johnson (prose novel) 10+</a:t>
            </a:r>
            <a:endParaRPr lang="en-GB" sz="1800" dirty="0"/>
          </a:p>
          <a:p>
            <a:pPr>
              <a:buFont typeface="Arial"/>
              <a:buChar char="•"/>
            </a:pPr>
            <a:r>
              <a:rPr lang="en-US" sz="1800" dirty="0"/>
              <a:t>Boy in the Tower by Polly Ho-Yen (prose novel) 10+</a:t>
            </a:r>
            <a:endParaRPr lang="en-GB" sz="1800" dirty="0"/>
          </a:p>
          <a:p>
            <a:pPr>
              <a:buFont typeface="Arial"/>
              <a:buChar char="•"/>
            </a:pPr>
            <a:r>
              <a:rPr lang="en-US" sz="1800" dirty="0"/>
              <a:t>Chinglish by Sue Cheung (prose novel) 11+</a:t>
            </a:r>
            <a:endParaRPr lang="en-GB" sz="1800" dirty="0"/>
          </a:p>
          <a:p>
            <a:pPr marL="0" indent="0">
              <a:buNone/>
            </a:pPr>
            <a:endParaRPr lang="en-GB" dirty="0"/>
          </a:p>
        </p:txBody>
      </p:sp>
    </p:spTree>
    <p:extLst>
      <p:ext uri="{BB962C8B-B14F-4D97-AF65-F5344CB8AC3E}">
        <p14:creationId xmlns:p14="http://schemas.microsoft.com/office/powerpoint/2010/main" val="615658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B539F-9477-B1FE-4D7B-015FD83F7D0E}"/>
              </a:ext>
            </a:extLst>
          </p:cNvPr>
          <p:cNvSpPr>
            <a:spLocks noGrp="1"/>
          </p:cNvSpPr>
          <p:nvPr>
            <p:ph type="title"/>
          </p:nvPr>
        </p:nvSpPr>
        <p:spPr>
          <a:xfrm>
            <a:off x="471488" y="412219"/>
            <a:ext cx="5915025" cy="774453"/>
          </a:xfrm>
          <a:solidFill>
            <a:schemeClr val="tx1"/>
          </a:solidFill>
        </p:spPr>
        <p:txBody>
          <a:bodyPr>
            <a:normAutofit/>
          </a:bodyPr>
          <a:lstStyle/>
          <a:p>
            <a:pPr algn="ctr"/>
            <a:r>
              <a:rPr lang="en-GB" sz="3200" b="1" dirty="0">
                <a:solidFill>
                  <a:schemeClr val="bg1"/>
                </a:solidFill>
              </a:rPr>
              <a:t>The Reading Challenge</a:t>
            </a:r>
          </a:p>
        </p:txBody>
      </p:sp>
      <p:sp>
        <p:nvSpPr>
          <p:cNvPr id="3" name="Content Placeholder 2">
            <a:extLst>
              <a:ext uri="{FF2B5EF4-FFF2-40B4-BE49-F238E27FC236}">
                <a16:creationId xmlns:a16="http://schemas.microsoft.com/office/drawing/2014/main" id="{7A0381F5-867D-57D9-7A0B-DE20D5CF9867}"/>
              </a:ext>
            </a:extLst>
          </p:cNvPr>
          <p:cNvSpPr>
            <a:spLocks noGrp="1"/>
          </p:cNvSpPr>
          <p:nvPr>
            <p:ph idx="1"/>
          </p:nvPr>
        </p:nvSpPr>
        <p:spPr>
          <a:xfrm>
            <a:off x="471488" y="1555697"/>
            <a:ext cx="5916330" cy="7707712"/>
          </a:xfrm>
        </p:spPr>
        <p:txBody>
          <a:bodyPr vert="horz" lIns="91440" tIns="45720" rIns="91440" bIns="45720" rtlCol="0" anchor="t">
            <a:normAutofit/>
          </a:bodyPr>
          <a:lstStyle/>
          <a:p>
            <a:pPr marL="0" indent="0">
              <a:buNone/>
            </a:pPr>
            <a:r>
              <a:rPr lang="en-GB" sz="2000" b="1" dirty="0">
                <a:ea typeface="+mn-lt"/>
                <a:cs typeface="Times New Roman"/>
              </a:rPr>
              <a:t>You need to read the books from the River Canon and complete the reflection page in this booklet. This will be checked by your tutor in tutor time.</a:t>
            </a: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pic>
        <p:nvPicPr>
          <p:cNvPr id="4" name="Picture 3" descr="Trophy Cup Bronze PNG Clipart​ | Gallery Yopriceville - High-Quality Free  Images and Transparent PNG Clipart">
            <a:extLst>
              <a:ext uri="{FF2B5EF4-FFF2-40B4-BE49-F238E27FC236}">
                <a16:creationId xmlns:a16="http://schemas.microsoft.com/office/drawing/2014/main" id="{791DA4D9-B426-8F91-0140-45112FBEBD3D}"/>
              </a:ext>
            </a:extLst>
          </p:cNvPr>
          <p:cNvPicPr>
            <a:picLocks noChangeAspect="1"/>
          </p:cNvPicPr>
          <p:nvPr/>
        </p:nvPicPr>
        <p:blipFill>
          <a:blip r:embed="rId2"/>
          <a:stretch>
            <a:fillRect/>
          </a:stretch>
        </p:blipFill>
        <p:spPr>
          <a:xfrm>
            <a:off x="762493" y="2950534"/>
            <a:ext cx="1606111" cy="1486344"/>
          </a:xfrm>
          <a:prstGeom prst="rect">
            <a:avLst/>
          </a:prstGeom>
          <a:ln>
            <a:solidFill>
              <a:schemeClr val="bg1"/>
            </a:solidFill>
          </a:ln>
        </p:spPr>
      </p:pic>
      <p:pic>
        <p:nvPicPr>
          <p:cNvPr id="7" name="Picture 6" descr="Silver trophy cup | Premium Vector">
            <a:extLst>
              <a:ext uri="{FF2B5EF4-FFF2-40B4-BE49-F238E27FC236}">
                <a16:creationId xmlns:a16="http://schemas.microsoft.com/office/drawing/2014/main" id="{822EFEC5-3E01-8B70-B36E-7FB82579F20A}"/>
              </a:ext>
            </a:extLst>
          </p:cNvPr>
          <p:cNvPicPr>
            <a:picLocks noChangeAspect="1"/>
          </p:cNvPicPr>
          <p:nvPr/>
        </p:nvPicPr>
        <p:blipFill>
          <a:blip r:embed="rId3"/>
          <a:stretch>
            <a:fillRect/>
          </a:stretch>
        </p:blipFill>
        <p:spPr>
          <a:xfrm>
            <a:off x="646125" y="4950784"/>
            <a:ext cx="1962089" cy="1893704"/>
          </a:xfrm>
          <a:prstGeom prst="rect">
            <a:avLst/>
          </a:prstGeom>
          <a:ln>
            <a:solidFill>
              <a:schemeClr val="bg1"/>
            </a:solidFill>
          </a:ln>
        </p:spPr>
      </p:pic>
      <p:pic>
        <p:nvPicPr>
          <p:cNvPr id="8" name="Picture 7" descr="Gold Trophy Vector Art, Icons, and ...">
            <a:extLst>
              <a:ext uri="{FF2B5EF4-FFF2-40B4-BE49-F238E27FC236}">
                <a16:creationId xmlns:a16="http://schemas.microsoft.com/office/drawing/2014/main" id="{F2299DF4-399E-4C40-0DB9-BAA0129E2629}"/>
              </a:ext>
            </a:extLst>
          </p:cNvPr>
          <p:cNvPicPr>
            <a:picLocks noChangeAspect="1"/>
          </p:cNvPicPr>
          <p:nvPr/>
        </p:nvPicPr>
        <p:blipFill>
          <a:blip r:embed="rId4"/>
          <a:stretch>
            <a:fillRect/>
          </a:stretch>
        </p:blipFill>
        <p:spPr>
          <a:xfrm>
            <a:off x="616200" y="7224601"/>
            <a:ext cx="2187955" cy="2034806"/>
          </a:xfrm>
          <a:prstGeom prst="rect">
            <a:avLst/>
          </a:prstGeom>
          <a:ln>
            <a:solidFill>
              <a:schemeClr val="bg1"/>
            </a:solidFill>
          </a:ln>
        </p:spPr>
      </p:pic>
      <p:sp>
        <p:nvSpPr>
          <p:cNvPr id="10" name="TextBox 9">
            <a:extLst>
              <a:ext uri="{FF2B5EF4-FFF2-40B4-BE49-F238E27FC236}">
                <a16:creationId xmlns:a16="http://schemas.microsoft.com/office/drawing/2014/main" id="{416BF2D8-FFCC-1BF7-C8C6-9F678BE3CF3B}"/>
              </a:ext>
            </a:extLst>
          </p:cNvPr>
          <p:cNvSpPr txBox="1"/>
          <p:nvPr/>
        </p:nvSpPr>
        <p:spPr>
          <a:xfrm>
            <a:off x="2804402" y="2951643"/>
            <a:ext cx="344166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You will achieve bronze if you read at least </a:t>
            </a:r>
            <a:r>
              <a:rPr lang="en-GB" sz="2400" b="1" dirty="0"/>
              <a:t>four</a:t>
            </a:r>
            <a:r>
              <a:rPr lang="en-GB" sz="2400" dirty="0"/>
              <a:t> books.</a:t>
            </a:r>
          </a:p>
        </p:txBody>
      </p:sp>
      <p:sp>
        <p:nvSpPr>
          <p:cNvPr id="14" name="TextBox 13">
            <a:extLst>
              <a:ext uri="{FF2B5EF4-FFF2-40B4-BE49-F238E27FC236}">
                <a16:creationId xmlns:a16="http://schemas.microsoft.com/office/drawing/2014/main" id="{0CB2913B-F2C3-A988-4D15-ADF85F3A4929}"/>
              </a:ext>
            </a:extLst>
          </p:cNvPr>
          <p:cNvSpPr txBox="1"/>
          <p:nvPr/>
        </p:nvSpPr>
        <p:spPr>
          <a:xfrm>
            <a:off x="2816904" y="5154576"/>
            <a:ext cx="344166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You will achieve silver  if you read at least </a:t>
            </a:r>
            <a:r>
              <a:rPr lang="en-GB" sz="2400" b="1" dirty="0"/>
              <a:t>five </a:t>
            </a:r>
            <a:r>
              <a:rPr lang="en-GB" sz="2400" dirty="0"/>
              <a:t>books.</a:t>
            </a:r>
          </a:p>
        </p:txBody>
      </p:sp>
      <p:sp>
        <p:nvSpPr>
          <p:cNvPr id="15" name="TextBox 14">
            <a:extLst>
              <a:ext uri="{FF2B5EF4-FFF2-40B4-BE49-F238E27FC236}">
                <a16:creationId xmlns:a16="http://schemas.microsoft.com/office/drawing/2014/main" id="{F430214D-D9E6-4444-D734-1D62810607F2}"/>
              </a:ext>
            </a:extLst>
          </p:cNvPr>
          <p:cNvSpPr txBox="1"/>
          <p:nvPr/>
        </p:nvSpPr>
        <p:spPr>
          <a:xfrm>
            <a:off x="2930260" y="7501491"/>
            <a:ext cx="344166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You will achieve gold if you read </a:t>
            </a:r>
            <a:r>
              <a:rPr lang="en-GB" sz="2400" b="1" dirty="0"/>
              <a:t>seven</a:t>
            </a:r>
            <a:r>
              <a:rPr lang="en-GB" sz="2400" dirty="0"/>
              <a:t>, or more, </a:t>
            </a:r>
            <a:r>
              <a:rPr lang="en-GB" sz="2400" b="1" dirty="0"/>
              <a:t> </a:t>
            </a:r>
            <a:r>
              <a:rPr lang="en-GB" sz="2400" dirty="0"/>
              <a:t>books.</a:t>
            </a:r>
          </a:p>
        </p:txBody>
      </p:sp>
    </p:spTree>
    <p:extLst>
      <p:ext uri="{BB962C8B-B14F-4D97-AF65-F5344CB8AC3E}">
        <p14:creationId xmlns:p14="http://schemas.microsoft.com/office/powerpoint/2010/main" val="2754186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2B2DF-F535-A1A6-3EFE-55718FE42B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665F59-9F1D-35BA-EAC5-B8CF413B3760}"/>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Look Both Ways by Jason Reynolds</a:t>
            </a:r>
          </a:p>
        </p:txBody>
      </p:sp>
      <p:sp>
        <p:nvSpPr>
          <p:cNvPr id="3" name="Content Placeholder 2">
            <a:extLst>
              <a:ext uri="{FF2B5EF4-FFF2-40B4-BE49-F238E27FC236}">
                <a16:creationId xmlns:a16="http://schemas.microsoft.com/office/drawing/2014/main" id="{6AAE2420-269C-07D6-ADA3-5D8F03B74DA1}"/>
              </a:ext>
            </a:extLst>
          </p:cNvPr>
          <p:cNvSpPr>
            <a:spLocks noGrp="1"/>
          </p:cNvSpPr>
          <p:nvPr>
            <p:ph idx="1"/>
          </p:nvPr>
        </p:nvSpPr>
        <p:spPr>
          <a:xfrm>
            <a:off x="471488" y="1094953"/>
            <a:ext cx="3784011"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Short stories   </a:t>
            </a:r>
            <a:r>
              <a:rPr lang="en-GB" sz="1400" b="1" dirty="0">
                <a:ea typeface="+mn-lt"/>
                <a:cs typeface="Times New Roman"/>
              </a:rPr>
              <a:t>Reading age: </a:t>
            </a:r>
            <a:r>
              <a:rPr lang="en-GB" sz="1400" dirty="0">
                <a:ea typeface="+mn-lt"/>
                <a:cs typeface="Times New Roman"/>
              </a:rPr>
              <a:t>9+</a:t>
            </a:r>
            <a:endParaRPr lang="en-US" sz="1400">
              <a:ea typeface="+mn-lt"/>
              <a:cs typeface="Times New Roman"/>
            </a:endParaRPr>
          </a:p>
          <a:p>
            <a:pPr marL="0" indent="0">
              <a:buNone/>
            </a:pPr>
            <a:r>
              <a:rPr lang="en-GB" sz="1400" b="1" dirty="0">
                <a:cs typeface="Times New Roman"/>
              </a:rPr>
              <a:t>Blurb: </a:t>
            </a:r>
            <a:r>
              <a:rPr lang="en-GB" sz="1400" dirty="0">
                <a:solidFill>
                  <a:srgbClr val="0F1111"/>
                </a:solidFill>
                <a:latin typeface="Aptos"/>
                <a:cs typeface="Arial"/>
              </a:rPr>
              <a:t>When the bell rings and school is finished for the day, the walkers are finally set free. For ten blocks they have no-one telling them what to do; they can talk about bogies, skateboard, plan dramatic escapes, make jokes, face bullies, and hear about the school bus that fell from the sky… In ten stories (one per block), find out what really happens on the walk home from school, when there are no parents or teachers to supervise (or stop the fun!). From hilarious escapades to brave challenges, join the walkers for one journey and many, many detours…</a:t>
            </a:r>
            <a:endParaRPr lang="en-GB" sz="1400" b="1" dirty="0">
              <a:latin typeface="Aptos"/>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pic>
        <p:nvPicPr>
          <p:cNvPr id="5" name="Picture 4" descr="LOOK BOTH WAYS : Reynolds, Jason, Selom Sunu, Selom Sunu: Amazon.co.uk:  Books">
            <a:extLst>
              <a:ext uri="{FF2B5EF4-FFF2-40B4-BE49-F238E27FC236}">
                <a16:creationId xmlns:a16="http://schemas.microsoft.com/office/drawing/2014/main" id="{8928D4C4-F1CE-89CF-4FE5-A0CBF5656F96}"/>
              </a:ext>
            </a:extLst>
          </p:cNvPr>
          <p:cNvPicPr>
            <a:picLocks noChangeAspect="1"/>
          </p:cNvPicPr>
          <p:nvPr/>
        </p:nvPicPr>
        <p:blipFill>
          <a:blip r:embed="rId2"/>
          <a:stretch>
            <a:fillRect/>
          </a:stretch>
        </p:blipFill>
        <p:spPr>
          <a:xfrm>
            <a:off x="4358176" y="1270368"/>
            <a:ext cx="1791193" cy="2642636"/>
          </a:xfrm>
          <a:prstGeom prst="rect">
            <a:avLst/>
          </a:prstGeom>
        </p:spPr>
      </p:pic>
      <p:sp>
        <p:nvSpPr>
          <p:cNvPr id="6" name="TextBox 5">
            <a:extLst>
              <a:ext uri="{FF2B5EF4-FFF2-40B4-BE49-F238E27FC236}">
                <a16:creationId xmlns:a16="http://schemas.microsoft.com/office/drawing/2014/main" id="{7C140F66-3C15-23B1-0018-58F3A8F2C3E4}"/>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A02837C3-517A-54AB-B9EA-9A0024B800E8}"/>
              </a:ext>
            </a:extLst>
          </p:cNvPr>
          <p:cNvPicPr>
            <a:picLocks noChangeAspect="1"/>
          </p:cNvPicPr>
          <p:nvPr/>
        </p:nvPicPr>
        <p:blipFill>
          <a:blip r:embed="rId3"/>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82255E2A-FBAE-A7A8-E99F-B71B80E9B1B6}"/>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7DF07AE3-F26F-F6AA-1A6A-8B86183B6157}"/>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spTree>
    <p:extLst>
      <p:ext uri="{BB962C8B-B14F-4D97-AF65-F5344CB8AC3E}">
        <p14:creationId xmlns:p14="http://schemas.microsoft.com/office/powerpoint/2010/main" val="1078023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AEFB4-E6EB-8FF7-B2E5-0B3746B97E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D1E7E1-E002-BB75-3CF7-35DF285EF29D}"/>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King of Nothing by </a:t>
            </a:r>
            <a:r>
              <a:rPr lang="en-GB" sz="2000" b="1" dirty="0">
                <a:solidFill>
                  <a:schemeClr val="bg1"/>
                </a:solidFill>
                <a:ea typeface="+mj-lt"/>
                <a:cs typeface="+mj-lt"/>
              </a:rPr>
              <a:t>Nathanael </a:t>
            </a:r>
            <a:r>
              <a:rPr lang="en-GB" sz="2000" b="1" dirty="0" err="1">
                <a:solidFill>
                  <a:schemeClr val="bg1"/>
                </a:solidFill>
                <a:ea typeface="+mj-lt"/>
                <a:cs typeface="+mj-lt"/>
              </a:rPr>
              <a:t>Lessore</a:t>
            </a:r>
            <a:endParaRPr lang="en-GB"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78A242B1-4887-4CD2-F739-AC44E5AEB11F}"/>
              </a:ext>
            </a:extLst>
          </p:cNvPr>
          <p:cNvSpPr>
            <a:spLocks noGrp="1"/>
          </p:cNvSpPr>
          <p:nvPr>
            <p:ph idx="1"/>
          </p:nvPr>
        </p:nvSpPr>
        <p:spPr>
          <a:xfrm>
            <a:off x="171943" y="1094953"/>
            <a:ext cx="3547529" cy="386567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11+</a:t>
            </a:r>
            <a:endParaRPr lang="en-US" sz="1400">
              <a:ea typeface="+mn-lt"/>
              <a:cs typeface="Times New Roman"/>
            </a:endParaRPr>
          </a:p>
          <a:p>
            <a:pPr marL="0" indent="0">
              <a:buNone/>
            </a:pPr>
            <a:r>
              <a:rPr lang="en-GB" sz="1400" b="1" dirty="0">
                <a:cs typeface="Times New Roman"/>
              </a:rPr>
              <a:t>Blurb: </a:t>
            </a:r>
            <a:r>
              <a:rPr lang="en-GB" sz="1400" dirty="0">
                <a:ea typeface="+mn-lt"/>
                <a:cs typeface="+mn-lt"/>
              </a:rPr>
              <a:t>Anton is the self-proclaimed king of Year 9, feared by his classmates and proud of his tough reputation. When his mum forces him to join the Happy Campers after he gets into trouble, he’s horrified to discover that Matthew, the school’s biggest loser, is there too. But after Matthew saves his life, an unexpected friendship makes Anton rethink what really matters and whether being top dog is worth it.</a:t>
            </a:r>
            <a:endParaRPr lang="en-GB" sz="1400" b="1" dirty="0">
              <a:ea typeface="+mn-lt"/>
              <a:cs typeface="+mn-lt"/>
            </a:endParaRPr>
          </a:p>
          <a:p>
            <a:pPr marL="0" indent="0">
              <a:lnSpc>
                <a:spcPct val="115999"/>
              </a:lnSpc>
              <a:buNone/>
            </a:pPr>
            <a:endParaRPr lang="en-US" sz="12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352ED818-7E00-8E3C-1960-6C082A889ABE}"/>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56CDC3D0-8945-1169-DA02-4ED8A4317492}"/>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32186542-5AB9-789F-ABAD-40E92E2226C9}"/>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7C46AA45-1775-409C-2803-9D4DCF98990D}"/>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7" name="Picture 6" descr="King of Nothing (Paperback)">
            <a:extLst>
              <a:ext uri="{FF2B5EF4-FFF2-40B4-BE49-F238E27FC236}">
                <a16:creationId xmlns:a16="http://schemas.microsoft.com/office/drawing/2014/main" id="{26DE4BFA-1729-0E95-0477-AD1FA3C51651}"/>
              </a:ext>
            </a:extLst>
          </p:cNvPr>
          <p:cNvPicPr>
            <a:picLocks noChangeAspect="1"/>
          </p:cNvPicPr>
          <p:nvPr/>
        </p:nvPicPr>
        <p:blipFill>
          <a:blip r:embed="rId3"/>
          <a:stretch>
            <a:fillRect/>
          </a:stretch>
        </p:blipFill>
        <p:spPr>
          <a:xfrm>
            <a:off x="4244030" y="939637"/>
            <a:ext cx="2059070" cy="3168366"/>
          </a:xfrm>
          <a:prstGeom prst="rect">
            <a:avLst/>
          </a:prstGeom>
        </p:spPr>
      </p:pic>
    </p:spTree>
    <p:extLst>
      <p:ext uri="{BB962C8B-B14F-4D97-AF65-F5344CB8AC3E}">
        <p14:creationId xmlns:p14="http://schemas.microsoft.com/office/powerpoint/2010/main" val="290072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93038-CF24-E89F-2049-292218D637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5E1629-5A67-BFAD-E046-7CE92B120ABD}"/>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Black and British by David </a:t>
            </a:r>
            <a:r>
              <a:rPr lang="en-GB" sz="2000" b="1" dirty="0" err="1">
                <a:solidFill>
                  <a:schemeClr val="bg1"/>
                </a:solidFill>
              </a:rPr>
              <a:t>Olusoga</a:t>
            </a:r>
          </a:p>
        </p:txBody>
      </p:sp>
      <p:sp>
        <p:nvSpPr>
          <p:cNvPr id="3" name="Content Placeholder 2">
            <a:extLst>
              <a:ext uri="{FF2B5EF4-FFF2-40B4-BE49-F238E27FC236}">
                <a16:creationId xmlns:a16="http://schemas.microsoft.com/office/drawing/2014/main" id="{F74F185D-3640-28F9-1D02-7D50163FFF69}"/>
              </a:ext>
            </a:extLst>
          </p:cNvPr>
          <p:cNvSpPr>
            <a:spLocks noGrp="1"/>
          </p:cNvSpPr>
          <p:nvPr>
            <p:ph idx="1"/>
          </p:nvPr>
        </p:nvSpPr>
        <p:spPr>
          <a:xfrm>
            <a:off x="471488" y="1094953"/>
            <a:ext cx="3074563" cy="2998108"/>
          </a:xfrm>
        </p:spPr>
        <p:txBody>
          <a:bodyPr vert="horz" lIns="91440" tIns="45720" rIns="91440" bIns="45720" rtlCol="0" anchor="t">
            <a:normAutofit lnSpcReduction="10000"/>
          </a:bodyPr>
          <a:lstStyle/>
          <a:p>
            <a:pPr marL="0" indent="0">
              <a:buNone/>
            </a:pPr>
            <a:r>
              <a:rPr lang="en-GB" sz="1400" b="1" dirty="0">
                <a:ea typeface="+mn-lt"/>
                <a:cs typeface="Times New Roman"/>
              </a:rPr>
              <a:t>Type of text: </a:t>
            </a:r>
            <a:r>
              <a:rPr lang="en-GB" sz="1400" dirty="0">
                <a:ea typeface="+mn-lt"/>
                <a:cs typeface="Times New Roman"/>
              </a:rPr>
              <a:t>Non-fiction   </a:t>
            </a:r>
            <a:r>
              <a:rPr lang="en-GB" sz="1400" b="1" dirty="0">
                <a:ea typeface="+mn-lt"/>
                <a:cs typeface="Times New Roman"/>
              </a:rPr>
              <a:t>Reading age: </a:t>
            </a:r>
            <a:r>
              <a:rPr lang="en-GB" sz="1400" dirty="0">
                <a:ea typeface="+mn-lt"/>
                <a:cs typeface="Times New Roman"/>
              </a:rPr>
              <a:t>9+</a:t>
            </a:r>
            <a:endParaRPr lang="en-US" sz="1400">
              <a:ea typeface="+mn-lt"/>
              <a:cs typeface="Times New Roman"/>
            </a:endParaRPr>
          </a:p>
          <a:p>
            <a:pPr marL="0" indent="0">
              <a:buNone/>
            </a:pPr>
            <a:r>
              <a:rPr lang="en-GB" sz="1400" b="1" dirty="0">
                <a:cs typeface="Times New Roman"/>
              </a:rPr>
              <a:t>Blurb: </a:t>
            </a:r>
            <a:r>
              <a:rPr lang="en-GB" sz="1400" dirty="0">
                <a:ea typeface="+mn-lt"/>
                <a:cs typeface="+mn-lt"/>
              </a:rPr>
              <a:t>Discover the incredible untold stories of Black people in Britain — from Roman times to the present day. Historian David </a:t>
            </a:r>
            <a:r>
              <a:rPr lang="en-GB" sz="1400" dirty="0" err="1">
                <a:ea typeface="+mn-lt"/>
                <a:cs typeface="+mn-lt"/>
              </a:rPr>
              <a:t>Olusoga</a:t>
            </a:r>
            <a:r>
              <a:rPr lang="en-GB" sz="1400" dirty="0">
                <a:ea typeface="+mn-lt"/>
                <a:cs typeface="+mn-lt"/>
              </a:rPr>
              <a:t> takes you on an eye-opening journey through thousands of years of history, showing how Black Britons have shaped the nation we live in today. Packed with powerful true stories, amazing facts, and inspiring heroes, this is history as you’ve never heard it before — bold, brilliant, and full of pride.</a:t>
            </a:r>
            <a:endParaRPr lang="en-GB" sz="1400" b="1" dirty="0">
              <a:latin typeface="Aptos"/>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64144E7A-BE5D-415C-8045-7A7FA70D9ECC}"/>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E0509726-AA6B-D7A2-E4A0-A19D9A5117E1}"/>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3605603C-E6FC-535D-6AB4-FA41D56E052B}"/>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50464E91-579B-336E-A28A-151815D93E21}"/>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dirty="0"/>
          </a:p>
        </p:txBody>
      </p:sp>
      <p:pic>
        <p:nvPicPr>
          <p:cNvPr id="4" name="Picture 3" descr="Black and British: A short, essential history for young readers (Paperback)">
            <a:extLst>
              <a:ext uri="{FF2B5EF4-FFF2-40B4-BE49-F238E27FC236}">
                <a16:creationId xmlns:a16="http://schemas.microsoft.com/office/drawing/2014/main" id="{A3B380AD-A728-221D-CCD9-E067F0EECAB3}"/>
              </a:ext>
            </a:extLst>
          </p:cNvPr>
          <p:cNvPicPr>
            <a:picLocks noChangeAspect="1"/>
          </p:cNvPicPr>
          <p:nvPr/>
        </p:nvPicPr>
        <p:blipFill>
          <a:blip r:embed="rId3"/>
          <a:stretch>
            <a:fillRect/>
          </a:stretch>
        </p:blipFill>
        <p:spPr>
          <a:xfrm>
            <a:off x="4136399" y="986960"/>
            <a:ext cx="1817134" cy="2758246"/>
          </a:xfrm>
          <a:prstGeom prst="rect">
            <a:avLst/>
          </a:prstGeom>
        </p:spPr>
      </p:pic>
    </p:spTree>
    <p:extLst>
      <p:ext uri="{BB962C8B-B14F-4D97-AF65-F5344CB8AC3E}">
        <p14:creationId xmlns:p14="http://schemas.microsoft.com/office/powerpoint/2010/main" val="4244455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A43A1-0EBE-8A7A-36D7-CCFFAFC46C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D6EF98-DA04-F4E0-BA28-F3C2958D901E}"/>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 Final Year by Matt Goodfellow</a:t>
            </a:r>
            <a:endParaRPr lang="en-US" dirty="0"/>
          </a:p>
        </p:txBody>
      </p:sp>
      <p:sp>
        <p:nvSpPr>
          <p:cNvPr id="3" name="Content Placeholder 2">
            <a:extLst>
              <a:ext uri="{FF2B5EF4-FFF2-40B4-BE49-F238E27FC236}">
                <a16:creationId xmlns:a16="http://schemas.microsoft.com/office/drawing/2014/main" id="{30B01E9F-2565-162F-6580-E4E87E701C5B}"/>
              </a:ext>
            </a:extLst>
          </p:cNvPr>
          <p:cNvSpPr>
            <a:spLocks noGrp="1"/>
          </p:cNvSpPr>
          <p:nvPr>
            <p:ph idx="1"/>
          </p:nvPr>
        </p:nvSpPr>
        <p:spPr>
          <a:xfrm>
            <a:off x="471488" y="1158049"/>
            <a:ext cx="3563293"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Verse novel   </a:t>
            </a:r>
            <a:r>
              <a:rPr lang="en-GB" sz="1400" b="1" dirty="0">
                <a:ea typeface="+mn-lt"/>
                <a:cs typeface="Times New Roman"/>
              </a:rPr>
              <a:t>Reading age: </a:t>
            </a:r>
            <a:r>
              <a:rPr lang="en-GB" sz="1400" dirty="0">
                <a:ea typeface="+mn-lt"/>
                <a:cs typeface="Times New Roman"/>
              </a:rPr>
              <a:t>10+</a:t>
            </a:r>
            <a:endParaRPr lang="en-US" sz="1400">
              <a:ea typeface="+mn-lt"/>
              <a:cs typeface="Times New Roman"/>
            </a:endParaRPr>
          </a:p>
          <a:p>
            <a:pPr marL="0" indent="0">
              <a:buNone/>
            </a:pPr>
            <a:r>
              <a:rPr lang="en-GB" sz="1400" b="1" dirty="0">
                <a:cs typeface="Times New Roman"/>
              </a:rPr>
              <a:t>Blurb: </a:t>
            </a:r>
            <a:r>
              <a:rPr lang="en-GB" sz="1400" dirty="0">
                <a:ea typeface="+mn-lt"/>
                <a:cs typeface="+mn-lt"/>
              </a:rPr>
              <a:t>Nate is ready to face his final year of primary school with his best friend PS by his side, but everything changes when they’re put in different classes and PS starts hanging out with the school bully. Struggling with loneliness and worry for his little brother in hospital, Nate feels his world falling apart. With help from his teacher and his love of reading and writing, he begins to find strength, hope, and a new sense of belonging.</a:t>
            </a:r>
            <a:endParaRPr lang="en-GB" sz="1400" b="1" dirty="0">
              <a:ea typeface="+mn-lt"/>
              <a:cs typeface="+mn-lt"/>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17BA3501-F0F2-8DEF-6265-1491FDF01D2C}"/>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4FB02772-AC76-3AAD-5F4B-395375C1D7DB}"/>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7746912E-56BA-6E1B-E516-F4B73A8EFB39}"/>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F5F48DE8-6142-3F9E-A9E8-B2A7E208BBC2}"/>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The Final Year: Winner of the CLiPPA (CLPE Children's Poetry Award) 2024 :  Matt Goodfellow, Joe Todd-Stanton: Amazon.co.uk: Books">
            <a:extLst>
              <a:ext uri="{FF2B5EF4-FFF2-40B4-BE49-F238E27FC236}">
                <a16:creationId xmlns:a16="http://schemas.microsoft.com/office/drawing/2014/main" id="{6A061010-C138-B4AC-F351-4F358447934A}"/>
              </a:ext>
            </a:extLst>
          </p:cNvPr>
          <p:cNvPicPr>
            <a:picLocks noChangeAspect="1"/>
          </p:cNvPicPr>
          <p:nvPr/>
        </p:nvPicPr>
        <p:blipFill>
          <a:blip r:embed="rId3"/>
          <a:stretch>
            <a:fillRect/>
          </a:stretch>
        </p:blipFill>
        <p:spPr>
          <a:xfrm>
            <a:off x="4279338" y="994968"/>
            <a:ext cx="1969053" cy="3105029"/>
          </a:xfrm>
          <a:prstGeom prst="rect">
            <a:avLst/>
          </a:prstGeom>
        </p:spPr>
      </p:pic>
    </p:spTree>
    <p:extLst>
      <p:ext uri="{BB962C8B-B14F-4D97-AF65-F5344CB8AC3E}">
        <p14:creationId xmlns:p14="http://schemas.microsoft.com/office/powerpoint/2010/main" val="585194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0588F-9D38-1D9D-B5CE-D7E97A2796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32935F-EB31-F3CA-8734-7F53A517F87D}"/>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Other Words for Home by Jasmine Warga</a:t>
            </a:r>
          </a:p>
        </p:txBody>
      </p:sp>
      <p:sp>
        <p:nvSpPr>
          <p:cNvPr id="3" name="Content Placeholder 2">
            <a:extLst>
              <a:ext uri="{FF2B5EF4-FFF2-40B4-BE49-F238E27FC236}">
                <a16:creationId xmlns:a16="http://schemas.microsoft.com/office/drawing/2014/main" id="{7D693019-36B5-1B6A-8080-3813C587F4CC}"/>
              </a:ext>
            </a:extLst>
          </p:cNvPr>
          <p:cNvSpPr>
            <a:spLocks noGrp="1"/>
          </p:cNvSpPr>
          <p:nvPr>
            <p:ph idx="1"/>
          </p:nvPr>
        </p:nvSpPr>
        <p:spPr>
          <a:xfrm>
            <a:off x="471488" y="1158049"/>
            <a:ext cx="3563293"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Verse novel   </a:t>
            </a:r>
            <a:r>
              <a:rPr lang="en-GB" sz="1400" b="1" dirty="0">
                <a:ea typeface="+mn-lt"/>
                <a:cs typeface="Times New Roman"/>
              </a:rPr>
              <a:t>Reading age: </a:t>
            </a:r>
            <a:r>
              <a:rPr lang="en-GB" sz="1400" dirty="0">
                <a:ea typeface="+mn-lt"/>
                <a:cs typeface="Times New Roman"/>
              </a:rPr>
              <a:t>9+</a:t>
            </a:r>
            <a:endParaRPr lang="en-US" sz="1400">
              <a:ea typeface="+mn-lt"/>
              <a:cs typeface="Times New Roman"/>
            </a:endParaRPr>
          </a:p>
          <a:p>
            <a:pPr marL="0" indent="0">
              <a:buNone/>
            </a:pPr>
            <a:r>
              <a:rPr lang="en-GB" sz="1400" b="1" dirty="0">
                <a:cs typeface="Times New Roman"/>
              </a:rPr>
              <a:t>Blurb: </a:t>
            </a:r>
            <a:r>
              <a:rPr lang="en-GB" sz="1400" dirty="0">
                <a:ea typeface="+mn-lt"/>
                <a:cs typeface="+mn-lt"/>
              </a:rPr>
              <a:t>When conflict forces Jude and her mother to leave Syria for a new life in America, she must adjust to a world that feels loud, strange, and unfamiliar. At school, she’s suddenly seen as “Middle Eastern,” a label she’s never had before. But through new friendships, family, and the courage to follow her dreams, Jude begins to find her voice and a sense of belonging in her new home.</a:t>
            </a:r>
            <a:endParaRPr lang="en-GB" sz="1100" dirty="0">
              <a:solidFill>
                <a:srgbClr val="0F1111"/>
              </a:solidFill>
            </a:endParaRPr>
          </a:p>
          <a:p>
            <a:pPr marL="0" indent="0">
              <a:buNone/>
            </a:pPr>
            <a:endParaRPr lang="en-GB" sz="1400" b="1" dirty="0">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C5717B5E-00FB-B245-3C50-A7C03E77DA7E}"/>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5E1ED7C8-6124-8F99-F08D-9C675ADF131D}"/>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E43349CC-261A-4850-AD7F-1C629CAFF6A8}"/>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41EC8D23-8399-5006-CD6C-D9C26D2D810A}"/>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Other Words for Home: A Newbery Honor Award Winner—A Middle Eastern Girl's  Immigration Story in Verse eBook : Warga, Jasmine: Amazon.co.uk: Kindle  Store">
            <a:extLst>
              <a:ext uri="{FF2B5EF4-FFF2-40B4-BE49-F238E27FC236}">
                <a16:creationId xmlns:a16="http://schemas.microsoft.com/office/drawing/2014/main" id="{30F01990-3587-A192-E2C2-ADCE119163F6}"/>
              </a:ext>
            </a:extLst>
          </p:cNvPr>
          <p:cNvPicPr>
            <a:picLocks noChangeAspect="1"/>
          </p:cNvPicPr>
          <p:nvPr/>
        </p:nvPicPr>
        <p:blipFill>
          <a:blip r:embed="rId3"/>
          <a:stretch>
            <a:fillRect/>
          </a:stretch>
        </p:blipFill>
        <p:spPr>
          <a:xfrm>
            <a:off x="4263572" y="1026515"/>
            <a:ext cx="1827163" cy="2884195"/>
          </a:xfrm>
          <a:prstGeom prst="rect">
            <a:avLst/>
          </a:prstGeom>
        </p:spPr>
      </p:pic>
    </p:spTree>
    <p:extLst>
      <p:ext uri="{BB962C8B-B14F-4D97-AF65-F5344CB8AC3E}">
        <p14:creationId xmlns:p14="http://schemas.microsoft.com/office/powerpoint/2010/main" val="1419329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CA8E5-EA59-7C0F-96C2-71ACD0F35E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B272D7-F619-15F9-0D11-EFABF7D26A67}"/>
              </a:ext>
            </a:extLst>
          </p:cNvPr>
          <p:cNvSpPr>
            <a:spLocks noGrp="1"/>
          </p:cNvSpPr>
          <p:nvPr>
            <p:ph type="title"/>
          </p:nvPr>
        </p:nvSpPr>
        <p:spPr>
          <a:xfrm>
            <a:off x="471488" y="438635"/>
            <a:ext cx="5915025" cy="428895"/>
          </a:xfrm>
          <a:solidFill>
            <a:schemeClr val="tx1"/>
          </a:solidFill>
        </p:spPr>
        <p:txBody>
          <a:bodyPr>
            <a:noAutofit/>
          </a:bodyPr>
          <a:lstStyle/>
          <a:p>
            <a:pPr algn="ctr"/>
            <a:r>
              <a:rPr lang="en-GB" sz="2000" b="1" dirty="0">
                <a:solidFill>
                  <a:schemeClr val="bg1"/>
                </a:solidFill>
              </a:rPr>
              <a:t>Northern Lights by Phillip Pullman</a:t>
            </a:r>
          </a:p>
        </p:txBody>
      </p:sp>
      <p:sp>
        <p:nvSpPr>
          <p:cNvPr id="3" name="Content Placeholder 2">
            <a:extLst>
              <a:ext uri="{FF2B5EF4-FFF2-40B4-BE49-F238E27FC236}">
                <a16:creationId xmlns:a16="http://schemas.microsoft.com/office/drawing/2014/main" id="{6A03D5B3-6087-7A9B-BE0B-EF20C20EEF55}"/>
              </a:ext>
            </a:extLst>
          </p:cNvPr>
          <p:cNvSpPr>
            <a:spLocks noGrp="1"/>
          </p:cNvSpPr>
          <p:nvPr>
            <p:ph idx="1"/>
          </p:nvPr>
        </p:nvSpPr>
        <p:spPr>
          <a:xfrm>
            <a:off x="312922" y="1012761"/>
            <a:ext cx="3999350"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 </a:t>
            </a:r>
            <a:r>
              <a:rPr lang="en-GB" sz="1400" dirty="0">
                <a:solidFill>
                  <a:srgbClr val="0F1111"/>
                </a:solidFill>
                <a:ea typeface="+mn-lt"/>
                <a:cs typeface="+mn-lt"/>
              </a:rPr>
              <a:t>Lyra Belacqua lives half-wild and carefree among the scholars of Jordan College, with her daemon, </a:t>
            </a:r>
            <a:r>
              <a:rPr lang="en-GB" sz="1400" err="1">
                <a:solidFill>
                  <a:srgbClr val="0F1111"/>
                </a:solidFill>
                <a:ea typeface="+mn-lt"/>
                <a:cs typeface="+mn-lt"/>
              </a:rPr>
              <a:t>Pantalaimon</a:t>
            </a:r>
            <a:r>
              <a:rPr lang="en-GB" sz="1400" dirty="0">
                <a:solidFill>
                  <a:srgbClr val="0F1111"/>
                </a:solidFill>
                <a:ea typeface="+mn-lt"/>
                <a:cs typeface="+mn-lt"/>
              </a:rPr>
              <a:t>, always by her side.</a:t>
            </a:r>
            <a:br>
              <a:rPr lang="en-GB" sz="1400" dirty="0">
                <a:ea typeface="+mn-lt"/>
                <a:cs typeface="+mn-lt"/>
              </a:rPr>
            </a:br>
            <a:br>
              <a:rPr lang="en-GB" sz="1400" dirty="0">
                <a:ea typeface="+mn-lt"/>
                <a:cs typeface="+mn-lt"/>
              </a:rPr>
            </a:br>
            <a:r>
              <a:rPr lang="en-GB" sz="1400" dirty="0">
                <a:solidFill>
                  <a:srgbClr val="0F1111"/>
                </a:solidFill>
                <a:ea typeface="+mn-lt"/>
                <a:cs typeface="+mn-lt"/>
              </a:rPr>
              <a:t>But the arrival of her fearsome uncle, Lord Asriel, draws her to the heart of a terrible struggle – a struggle born of stolen children, witch clans and armoured bears.</a:t>
            </a:r>
            <a:br>
              <a:rPr lang="en-GB" sz="1400" dirty="0">
                <a:ea typeface="+mn-lt"/>
                <a:cs typeface="+mn-lt"/>
              </a:rPr>
            </a:br>
            <a:br>
              <a:rPr lang="en-GB" sz="1400" dirty="0">
                <a:ea typeface="+mn-lt"/>
                <a:cs typeface="+mn-lt"/>
              </a:rPr>
            </a:br>
            <a:r>
              <a:rPr lang="en-GB" sz="1400" dirty="0">
                <a:solidFill>
                  <a:srgbClr val="0F1111"/>
                </a:solidFill>
                <a:ea typeface="+mn-lt"/>
                <a:cs typeface="+mn-lt"/>
              </a:rPr>
              <a:t>As she hurtles towards danger in the cold far North, Lyra never suspects the shocking truth: she alone is destined to win, or to lose, the biggest battle imaginable.</a:t>
            </a:r>
            <a:endParaRPr lang="en-GB" sz="1400" dirty="0">
              <a:ea typeface="+mn-lt"/>
              <a:cs typeface="+mn-lt"/>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54CB78FC-1035-7ADE-1F98-2D892F9EE3C9}"/>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D38A11C1-5905-D510-95FC-A355629533E3}"/>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02E7142F-79A2-2754-7BD9-80A602022677}"/>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DD534008-EFF2-75F2-DB12-29279C0DEFE7}"/>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His Dark Materials: Northern Lights: 1: Amazon.co.uk: Pullman, Philip,  Wormell, Chris: 9781407191188: Books">
            <a:extLst>
              <a:ext uri="{FF2B5EF4-FFF2-40B4-BE49-F238E27FC236}">
                <a16:creationId xmlns:a16="http://schemas.microsoft.com/office/drawing/2014/main" id="{10A5AE86-5846-3372-A2A9-1049AE0BDE8F}"/>
              </a:ext>
            </a:extLst>
          </p:cNvPr>
          <p:cNvPicPr>
            <a:picLocks noChangeAspect="1"/>
          </p:cNvPicPr>
          <p:nvPr/>
        </p:nvPicPr>
        <p:blipFill>
          <a:blip r:embed="rId3"/>
          <a:stretch>
            <a:fillRect/>
          </a:stretch>
        </p:blipFill>
        <p:spPr>
          <a:xfrm>
            <a:off x="4307214" y="1014349"/>
            <a:ext cx="1933292" cy="2924302"/>
          </a:xfrm>
          <a:prstGeom prst="rect">
            <a:avLst/>
          </a:prstGeom>
        </p:spPr>
      </p:pic>
    </p:spTree>
    <p:extLst>
      <p:ext uri="{BB962C8B-B14F-4D97-AF65-F5344CB8AC3E}">
        <p14:creationId xmlns:p14="http://schemas.microsoft.com/office/powerpoint/2010/main" val="1199788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0E065-676F-033A-5689-DE56456DA2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B1FA5C-9F4E-3DA2-0BCC-B7D4C91A786E}"/>
              </a:ext>
            </a:extLst>
          </p:cNvPr>
          <p:cNvSpPr>
            <a:spLocks noGrp="1"/>
          </p:cNvSpPr>
          <p:nvPr>
            <p:ph type="title"/>
          </p:nvPr>
        </p:nvSpPr>
        <p:spPr>
          <a:xfrm>
            <a:off x="471488" y="391313"/>
            <a:ext cx="5915025" cy="428895"/>
          </a:xfrm>
          <a:solidFill>
            <a:schemeClr val="tx1"/>
          </a:solidFill>
        </p:spPr>
        <p:txBody>
          <a:bodyPr>
            <a:noAutofit/>
          </a:bodyPr>
          <a:lstStyle/>
          <a:p>
            <a:pPr algn="ctr"/>
            <a:r>
              <a:rPr lang="en-GB" sz="2000" b="1" dirty="0">
                <a:solidFill>
                  <a:schemeClr val="bg1"/>
                </a:solidFill>
              </a:rPr>
              <a:t>Mortal Engines</a:t>
            </a:r>
          </a:p>
        </p:txBody>
      </p:sp>
      <p:sp>
        <p:nvSpPr>
          <p:cNvPr id="3" name="Content Placeholder 2">
            <a:extLst>
              <a:ext uri="{FF2B5EF4-FFF2-40B4-BE49-F238E27FC236}">
                <a16:creationId xmlns:a16="http://schemas.microsoft.com/office/drawing/2014/main" id="{DFFBDD79-92A9-502B-DC2D-2F812CBE48FC}"/>
              </a:ext>
            </a:extLst>
          </p:cNvPr>
          <p:cNvSpPr>
            <a:spLocks noGrp="1"/>
          </p:cNvSpPr>
          <p:nvPr>
            <p:ph idx="1"/>
          </p:nvPr>
        </p:nvSpPr>
        <p:spPr>
          <a:xfrm>
            <a:off x="312922" y="1154726"/>
            <a:ext cx="3999350"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 </a:t>
            </a:r>
            <a:r>
              <a:rPr lang="en-GB" sz="1400" dirty="0">
                <a:solidFill>
                  <a:srgbClr val="0F1111"/>
                </a:solidFill>
                <a:ea typeface="+mn-lt"/>
                <a:cs typeface="+mn-lt"/>
              </a:rPr>
              <a:t>In a dangerous future, huge motorised cities hunt, </a:t>
            </a:r>
            <a:r>
              <a:rPr lang="en-GB" sz="1400">
                <a:solidFill>
                  <a:srgbClr val="0F1111"/>
                </a:solidFill>
                <a:ea typeface="+mn-lt"/>
                <a:cs typeface="+mn-lt"/>
              </a:rPr>
              <a:t>attack and fight each other for survival.</a:t>
            </a:r>
            <a:endParaRPr lang="en-GB" sz="1400">
              <a:solidFill>
                <a:srgbClr val="000000"/>
              </a:solidFill>
              <a:ea typeface="+mn-lt"/>
              <a:cs typeface="+mn-lt"/>
            </a:endParaRPr>
          </a:p>
          <a:p>
            <a:pPr marL="0" indent="0">
              <a:buNone/>
            </a:pPr>
            <a:r>
              <a:rPr lang="en-GB" sz="1400" dirty="0">
                <a:solidFill>
                  <a:srgbClr val="0F1111"/>
                </a:solidFill>
                <a:ea typeface="+mn-lt"/>
                <a:cs typeface="+mn-lt"/>
              </a:rPr>
              <a:t>As London pursues a small town, young apprentice Tom is flung</a:t>
            </a:r>
            <a:br>
              <a:rPr lang="en-GB" sz="1400" dirty="0">
                <a:ea typeface="+mn-lt"/>
                <a:cs typeface="+mn-lt"/>
              </a:rPr>
            </a:br>
            <a:r>
              <a:rPr lang="en-GB" sz="1400" dirty="0">
                <a:solidFill>
                  <a:srgbClr val="0F1111"/>
                </a:solidFill>
                <a:ea typeface="+mn-lt"/>
                <a:cs typeface="+mn-lt"/>
              </a:rPr>
              <a:t>out into the wastelands, where a terrifying cyborg begins to hunt</a:t>
            </a:r>
            <a:br>
              <a:rPr lang="en-GB" sz="1400" dirty="0">
                <a:ea typeface="+mn-lt"/>
                <a:cs typeface="+mn-lt"/>
              </a:rPr>
            </a:br>
            <a:r>
              <a:rPr lang="en-GB" sz="1400" dirty="0">
                <a:solidFill>
                  <a:srgbClr val="0F1111"/>
                </a:solidFill>
                <a:ea typeface="+mn-lt"/>
                <a:cs typeface="+mn-lt"/>
              </a:rPr>
              <a:t>him down.</a:t>
            </a:r>
            <a:endParaRPr lang="en-GB" sz="1400">
              <a:ea typeface="+mn-lt"/>
              <a:cs typeface="+mn-lt"/>
            </a:endParaRPr>
          </a:p>
          <a:p>
            <a:pPr marL="0" indent="0">
              <a:buNone/>
            </a:pPr>
            <a:endParaRPr lang="en-GB" sz="1400" b="1" dirty="0">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A0E2BFA9-DEB4-ECA9-0A3F-2CAD1B55EC41}"/>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7E80F152-4DCF-F913-F848-698BADACE784}"/>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0F9DB366-D5FF-89ED-6FB2-7A838ABF70F1}"/>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984FF1D6-2467-1BB2-CC34-71A318D3B5C9}"/>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7" name="Picture 6" descr="Mortal Engines (Mortal Engines, Book 1): Volume 1">
            <a:extLst>
              <a:ext uri="{FF2B5EF4-FFF2-40B4-BE49-F238E27FC236}">
                <a16:creationId xmlns:a16="http://schemas.microsoft.com/office/drawing/2014/main" id="{B12F8BAD-5BEA-44EB-F583-43CB58ED7218}"/>
              </a:ext>
            </a:extLst>
          </p:cNvPr>
          <p:cNvPicPr>
            <a:picLocks noChangeAspect="1"/>
          </p:cNvPicPr>
          <p:nvPr/>
        </p:nvPicPr>
        <p:blipFill>
          <a:blip r:embed="rId3"/>
          <a:stretch>
            <a:fillRect/>
          </a:stretch>
        </p:blipFill>
        <p:spPr>
          <a:xfrm>
            <a:off x="4317114" y="1121159"/>
            <a:ext cx="1767375" cy="2694908"/>
          </a:xfrm>
          <a:prstGeom prst="rect">
            <a:avLst/>
          </a:prstGeom>
        </p:spPr>
      </p:pic>
    </p:spTree>
    <p:extLst>
      <p:ext uri="{BB962C8B-B14F-4D97-AF65-F5344CB8AC3E}">
        <p14:creationId xmlns:p14="http://schemas.microsoft.com/office/powerpoint/2010/main" val="2977164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1B0D9-550F-5D41-31B7-F22D09DB2B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2DACA2-422C-E868-81D1-26FF34F6225C}"/>
              </a:ext>
            </a:extLst>
          </p:cNvPr>
          <p:cNvSpPr>
            <a:spLocks noGrp="1"/>
          </p:cNvSpPr>
          <p:nvPr>
            <p:ph type="title"/>
          </p:nvPr>
        </p:nvSpPr>
        <p:spPr>
          <a:xfrm>
            <a:off x="471488" y="438635"/>
            <a:ext cx="5915025" cy="560975"/>
          </a:xfrm>
          <a:solidFill>
            <a:schemeClr val="tx1"/>
          </a:solidFill>
        </p:spPr>
        <p:txBody>
          <a:bodyPr>
            <a:noAutofit/>
          </a:bodyPr>
          <a:lstStyle/>
          <a:p>
            <a:pPr algn="ctr"/>
            <a:r>
              <a:rPr lang="en-GB" sz="2000" b="1" dirty="0">
                <a:solidFill>
                  <a:schemeClr val="bg1"/>
                </a:solidFill>
              </a:rPr>
              <a:t>I Am Malala by Malala Yousafzai</a:t>
            </a:r>
            <a:endParaRPr lang="en-GB"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94CE4933-CE03-22B8-8FA8-ECB0897041DC}"/>
              </a:ext>
            </a:extLst>
          </p:cNvPr>
          <p:cNvSpPr>
            <a:spLocks noGrp="1"/>
          </p:cNvSpPr>
          <p:nvPr>
            <p:ph idx="1"/>
          </p:nvPr>
        </p:nvSpPr>
        <p:spPr>
          <a:xfrm>
            <a:off x="312922" y="1158049"/>
            <a:ext cx="4125474" cy="3660610"/>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Non-fiction  </a:t>
            </a:r>
            <a:endParaRPr lang="en-GB" sz="1400">
              <a:ea typeface="+mn-lt"/>
              <a:cs typeface="Times New Roman"/>
            </a:endParaRPr>
          </a:p>
          <a:p>
            <a:pPr marL="0" indent="0">
              <a:buNone/>
            </a:pPr>
            <a:r>
              <a:rPr lang="en-GB" sz="1400" b="1" dirty="0">
                <a:ea typeface="+mn-lt"/>
                <a:cs typeface="Times New Roman"/>
              </a:rPr>
              <a:t>Reading age: </a:t>
            </a:r>
            <a:r>
              <a:rPr lang="en-GB" sz="1400" dirty="0">
                <a:ea typeface="+mn-lt"/>
                <a:cs typeface="Times New Roman"/>
              </a:rPr>
              <a:t>Young Readers: </a:t>
            </a:r>
            <a:r>
              <a:rPr lang="en-GB" sz="1400" dirty="0">
                <a:cs typeface="Times New Roman"/>
              </a:rPr>
              <a:t>10</a:t>
            </a:r>
            <a:r>
              <a:rPr lang="en-GB" sz="1400" dirty="0">
                <a:ea typeface="+mn-lt"/>
                <a:cs typeface="Times New Roman"/>
              </a:rPr>
              <a:t>+  Original: 12+</a:t>
            </a:r>
            <a:endParaRPr lang="en-US" sz="1400" dirty="0">
              <a:ea typeface="+mn-lt"/>
              <a:cs typeface="Times New Roman"/>
            </a:endParaRPr>
          </a:p>
          <a:p>
            <a:pPr marL="0" indent="0">
              <a:buNone/>
            </a:pPr>
            <a:r>
              <a:rPr lang="en-GB" sz="1400" b="1" dirty="0">
                <a:cs typeface="Times New Roman"/>
              </a:rPr>
              <a:t>Blurb: </a:t>
            </a:r>
            <a:r>
              <a:rPr lang="en-GB" sz="1400" i="1" dirty="0">
                <a:solidFill>
                  <a:srgbClr val="0F1111"/>
                </a:solidFill>
                <a:ea typeface="+mn-lt"/>
                <a:cs typeface="+mn-lt"/>
              </a:rPr>
              <a:t>I Am Malala </a:t>
            </a:r>
            <a:r>
              <a:rPr lang="en-GB" sz="1400" dirty="0">
                <a:solidFill>
                  <a:srgbClr val="0F1111"/>
                </a:solidFill>
                <a:ea typeface="+mn-lt"/>
                <a:cs typeface="+mn-lt"/>
              </a:rPr>
              <a:t>tells the remarkable true story of a girl who knew she wanted to change the world - and did.</a:t>
            </a:r>
          </a:p>
          <a:p>
            <a:pPr marL="0" indent="0">
              <a:buNone/>
            </a:pPr>
            <a:r>
              <a:rPr lang="en-GB" sz="1400" dirty="0">
                <a:solidFill>
                  <a:srgbClr val="0F1111"/>
                </a:solidFill>
                <a:ea typeface="+mn-lt"/>
                <a:cs typeface="+mn-lt"/>
              </a:rPr>
              <a:t>Raised in the Swat Valley in Pakistan, Malala was taught to stand up for her beliefs. When terrorists took control of her region and declared girls were forbidden from going to school, Malala fought for her right to an education. And, on 9 October 2012, she nearly paid the ultimate price for her courage when she was shot on her way home from school.</a:t>
            </a:r>
            <a:br>
              <a:rPr lang="en-GB" sz="1400" dirty="0">
                <a:ea typeface="+mn-lt"/>
                <a:cs typeface="+mn-lt"/>
              </a:rPr>
            </a:br>
            <a:endParaRPr lang="en-GB" sz="1400" dirty="0">
              <a:solidFill>
                <a:srgbClr val="0F1111"/>
              </a:solidFill>
              <a:ea typeface="+mn-lt"/>
              <a:cs typeface="+mn-lt"/>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98DA00F2-7589-9147-5FCC-56D28705844E}"/>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53F3125A-3C78-CBC4-CD1E-A7DB04E60BA9}"/>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64CA185B-7598-8E90-34C6-25F2345FF4AE}"/>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72402BA5-87ED-2654-44F5-91C3F9C6056A}"/>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I Am Malala: The Girl Who Stood Up for Education and Changed the World">
            <a:extLst>
              <a:ext uri="{FF2B5EF4-FFF2-40B4-BE49-F238E27FC236}">
                <a16:creationId xmlns:a16="http://schemas.microsoft.com/office/drawing/2014/main" id="{C6F17B4F-E090-7823-1A9E-9EC3F87FD6E6}"/>
              </a:ext>
            </a:extLst>
          </p:cNvPr>
          <p:cNvPicPr>
            <a:picLocks noChangeAspect="1"/>
          </p:cNvPicPr>
          <p:nvPr/>
        </p:nvPicPr>
        <p:blipFill>
          <a:blip r:embed="rId3"/>
          <a:stretch>
            <a:fillRect/>
          </a:stretch>
        </p:blipFill>
        <p:spPr>
          <a:xfrm>
            <a:off x="4444194" y="1165083"/>
            <a:ext cx="1942521" cy="2938310"/>
          </a:xfrm>
          <a:prstGeom prst="rect">
            <a:avLst/>
          </a:prstGeom>
        </p:spPr>
      </p:pic>
    </p:spTree>
    <p:extLst>
      <p:ext uri="{BB962C8B-B14F-4D97-AF65-F5344CB8AC3E}">
        <p14:creationId xmlns:p14="http://schemas.microsoft.com/office/powerpoint/2010/main" val="3719265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159F2-F588-7518-4FCF-CD86FD3DAE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5EC450-97B6-E7FC-4113-CF0D4987B33C}"/>
              </a:ext>
            </a:extLst>
          </p:cNvPr>
          <p:cNvSpPr>
            <a:spLocks noGrp="1"/>
          </p:cNvSpPr>
          <p:nvPr>
            <p:ph type="title"/>
          </p:nvPr>
        </p:nvSpPr>
        <p:spPr>
          <a:xfrm>
            <a:off x="471488" y="438635"/>
            <a:ext cx="5915025" cy="428895"/>
          </a:xfrm>
          <a:solidFill>
            <a:schemeClr val="tx1"/>
          </a:solidFill>
        </p:spPr>
        <p:txBody>
          <a:bodyPr>
            <a:noAutofit/>
          </a:bodyPr>
          <a:lstStyle/>
          <a:p>
            <a:pPr algn="ctr"/>
            <a:r>
              <a:rPr lang="en-GB" sz="2000" b="1" dirty="0">
                <a:solidFill>
                  <a:schemeClr val="bg1"/>
                </a:solidFill>
              </a:rPr>
              <a:t>Freedom by Catherine Johnson</a:t>
            </a:r>
            <a:endParaRPr lang="en-US" dirty="0">
              <a:solidFill>
                <a:schemeClr val="bg1"/>
              </a:solidFill>
            </a:endParaRPr>
          </a:p>
        </p:txBody>
      </p:sp>
      <p:sp>
        <p:nvSpPr>
          <p:cNvPr id="3" name="Content Placeholder 2">
            <a:extLst>
              <a:ext uri="{FF2B5EF4-FFF2-40B4-BE49-F238E27FC236}">
                <a16:creationId xmlns:a16="http://schemas.microsoft.com/office/drawing/2014/main" id="{84AD54C8-52A8-3C4B-42A4-13DCC6B1CD96}"/>
              </a:ext>
            </a:extLst>
          </p:cNvPr>
          <p:cNvSpPr>
            <a:spLocks noGrp="1"/>
          </p:cNvSpPr>
          <p:nvPr>
            <p:ph idx="1"/>
          </p:nvPr>
        </p:nvSpPr>
        <p:spPr>
          <a:xfrm>
            <a:off x="312922" y="1012761"/>
            <a:ext cx="3576507"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9+</a:t>
            </a:r>
            <a:endParaRPr lang="en-US" sz="1400" dirty="0">
              <a:ea typeface="+mn-lt"/>
              <a:cs typeface="Times New Roman"/>
            </a:endParaRPr>
          </a:p>
          <a:p>
            <a:pPr marL="0" indent="0">
              <a:buNone/>
            </a:pPr>
            <a:r>
              <a:rPr lang="en-GB" sz="1400" b="1" dirty="0">
                <a:cs typeface="Times New Roman"/>
              </a:rPr>
              <a:t>Blurb: </a:t>
            </a:r>
            <a:r>
              <a:rPr lang="en-GB" sz="1400" dirty="0">
                <a:solidFill>
                  <a:srgbClr val="000000"/>
                </a:solidFill>
                <a:ea typeface="+mn-lt"/>
                <a:cs typeface="Times New Roman"/>
              </a:rPr>
              <a:t>Nathaniel doesn’t want to move to England with his master’s family, leaving behind his mother and sister on the Jamaican plantation.</a:t>
            </a:r>
          </a:p>
          <a:p>
            <a:pPr marL="0" indent="0">
              <a:buNone/>
            </a:pPr>
            <a:r>
              <a:rPr lang="en-GB" sz="1400" dirty="0">
                <a:solidFill>
                  <a:srgbClr val="000000"/>
                </a:solidFill>
                <a:ea typeface="+mn-lt"/>
                <a:cs typeface="+mn-lt"/>
              </a:rPr>
              <a:t>But then he remembers what his mother told him: once a slave sets foot on English soil, they’re free. Perhaps he can earn his fortune and buy his family’s freedom, too...</a:t>
            </a:r>
            <a:endParaRPr lang="en-GB" sz="1400"/>
          </a:p>
          <a:p>
            <a:pPr marL="0" indent="0">
              <a:buNone/>
            </a:pPr>
            <a:r>
              <a:rPr lang="en-GB" sz="1400" dirty="0">
                <a:solidFill>
                  <a:srgbClr val="000000"/>
                </a:solidFill>
                <a:ea typeface="+mn-lt"/>
                <a:cs typeface="+mn-lt"/>
              </a:rPr>
              <a:t>Bursting with action and vibrant characters</a:t>
            </a:r>
            <a:endParaRPr lang="en-GB" sz="1400"/>
          </a:p>
          <a:p>
            <a:pPr marL="0" indent="0">
              <a:buNone/>
            </a:pPr>
            <a:r>
              <a:rPr lang="en-GB" sz="1400" dirty="0">
                <a:solidFill>
                  <a:srgbClr val="000000"/>
                </a:solidFill>
                <a:ea typeface="+mn-lt"/>
                <a:cs typeface="+mn-lt"/>
              </a:rPr>
              <a:t>With real events and historical figures woven into the story.</a:t>
            </a:r>
            <a:endParaRPr lang="en-GB" sz="1400" dirty="0"/>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AA35526F-DA42-630D-F730-232CC70D7ADA}"/>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AD016ECB-79E2-9B58-B5D5-7A82C77C02A6}"/>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72644245-787C-82DD-8C53-09F8AAD8B2D1}"/>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AE37659B-6F42-D3EA-4D4A-B5E849350AB3}"/>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8" name="Picture 7" descr="Freedom: 1 : Johnson, Catherine, Dots ...">
            <a:extLst>
              <a:ext uri="{FF2B5EF4-FFF2-40B4-BE49-F238E27FC236}">
                <a16:creationId xmlns:a16="http://schemas.microsoft.com/office/drawing/2014/main" id="{84CD87DA-3396-4E8D-66C3-40B1FFE66B98}"/>
              </a:ext>
            </a:extLst>
          </p:cNvPr>
          <p:cNvPicPr>
            <a:picLocks noChangeAspect="1"/>
          </p:cNvPicPr>
          <p:nvPr/>
        </p:nvPicPr>
        <p:blipFill>
          <a:blip r:embed="rId3"/>
          <a:stretch>
            <a:fillRect/>
          </a:stretch>
        </p:blipFill>
        <p:spPr>
          <a:xfrm>
            <a:off x="4193435" y="1013841"/>
            <a:ext cx="1724792" cy="2647950"/>
          </a:xfrm>
          <a:prstGeom prst="rect">
            <a:avLst/>
          </a:prstGeom>
        </p:spPr>
      </p:pic>
    </p:spTree>
    <p:extLst>
      <p:ext uri="{BB962C8B-B14F-4D97-AF65-F5344CB8AC3E}">
        <p14:creationId xmlns:p14="http://schemas.microsoft.com/office/powerpoint/2010/main" val="4260871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46F67-9235-0AC2-4DEB-5FEC867830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00A3E2-2441-3BA9-CD40-A70F12CFEAD3}"/>
              </a:ext>
            </a:extLst>
          </p:cNvPr>
          <p:cNvSpPr>
            <a:spLocks noGrp="1"/>
          </p:cNvSpPr>
          <p:nvPr>
            <p:ph type="title"/>
          </p:nvPr>
        </p:nvSpPr>
        <p:spPr>
          <a:xfrm>
            <a:off x="471488" y="438635"/>
            <a:ext cx="5915025" cy="560975"/>
          </a:xfrm>
          <a:solidFill>
            <a:schemeClr val="tx1"/>
          </a:solidFill>
        </p:spPr>
        <p:txBody>
          <a:bodyPr>
            <a:noAutofit/>
          </a:bodyPr>
          <a:lstStyle/>
          <a:p>
            <a:pPr algn="ctr"/>
            <a:r>
              <a:rPr lang="en-GB" sz="2000" b="1" dirty="0">
                <a:solidFill>
                  <a:schemeClr val="bg1"/>
                </a:solidFill>
              </a:rPr>
              <a:t>The Boy Who Harnessed the Wind by </a:t>
            </a:r>
            <a:r>
              <a:rPr lang="en-GB" sz="2000" b="1" dirty="0">
                <a:solidFill>
                  <a:schemeClr val="bg1"/>
                </a:solidFill>
                <a:ea typeface="+mj-lt"/>
                <a:cs typeface="+mj-lt"/>
              </a:rPr>
              <a:t>Bryan Mealer and William Kamkwamba </a:t>
            </a:r>
          </a:p>
        </p:txBody>
      </p:sp>
      <p:sp>
        <p:nvSpPr>
          <p:cNvPr id="3" name="Content Placeholder 2">
            <a:extLst>
              <a:ext uri="{FF2B5EF4-FFF2-40B4-BE49-F238E27FC236}">
                <a16:creationId xmlns:a16="http://schemas.microsoft.com/office/drawing/2014/main" id="{6F764156-FA65-75FD-DCC8-FE5273A43C42}"/>
              </a:ext>
            </a:extLst>
          </p:cNvPr>
          <p:cNvSpPr>
            <a:spLocks noGrp="1"/>
          </p:cNvSpPr>
          <p:nvPr>
            <p:ph idx="1"/>
          </p:nvPr>
        </p:nvSpPr>
        <p:spPr>
          <a:xfrm>
            <a:off x="312922" y="1158049"/>
            <a:ext cx="3999350"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Non-fiction   </a:t>
            </a:r>
            <a:r>
              <a:rPr lang="en-GB" sz="1400" b="1" dirty="0">
                <a:ea typeface="+mn-lt"/>
                <a:cs typeface="Times New Roman"/>
              </a:rPr>
              <a:t>Reading age: </a:t>
            </a:r>
            <a:r>
              <a:rPr lang="en-GB" sz="1400" dirty="0">
                <a:ea typeface="+mn-lt"/>
                <a:cs typeface="Times New Roman"/>
              </a:rPr>
              <a:t>10+</a:t>
            </a:r>
            <a:endParaRPr lang="en-US" sz="1400" dirty="0">
              <a:ea typeface="+mn-lt"/>
              <a:cs typeface="Times New Roman"/>
            </a:endParaRPr>
          </a:p>
          <a:p>
            <a:pPr marL="0" indent="0">
              <a:buNone/>
            </a:pPr>
            <a:r>
              <a:rPr lang="en-GB" sz="1400" b="1">
                <a:cs typeface="Times New Roman"/>
              </a:rPr>
              <a:t>Blurb: </a:t>
            </a:r>
            <a:r>
              <a:rPr lang="en-GB" sz="1400">
                <a:ea typeface="+mn-lt"/>
                <a:cs typeface="+mn-lt"/>
              </a:rPr>
              <a:t>When drought devastates his village in Malawi, leaving his family with nothing to eat, young William Kamkwamba refuses to give up hope. Inspired by science books from his local library, he sets out to build a windmill from scrap materials to bring electricity and water to his home. This inspiring true story, adapted for younger readers, shows how creativity, determination, and courage can change lives—and even light up the world.</a:t>
            </a: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382EE9F2-F6E2-4032-E71E-B50BCC5BDC7A}"/>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F976DDA5-FBAC-B5C9-0ABB-A8BA84083815}"/>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08E71BF8-CB12-122D-FB23-9F772E266170}"/>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294F3C58-5FE8-91D6-8B22-BFD559F37C36}"/>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The Boy Who Harnessed the Wind: Young Readers Edition : Bryan Mealer,  William Kamkwamba: Amazon.co.uk: Books">
            <a:extLst>
              <a:ext uri="{FF2B5EF4-FFF2-40B4-BE49-F238E27FC236}">
                <a16:creationId xmlns:a16="http://schemas.microsoft.com/office/drawing/2014/main" id="{A9A6A0C8-98FF-C4BF-DA6A-7F5BCD25A6DB}"/>
              </a:ext>
            </a:extLst>
          </p:cNvPr>
          <p:cNvPicPr>
            <a:picLocks noChangeAspect="1"/>
          </p:cNvPicPr>
          <p:nvPr/>
        </p:nvPicPr>
        <p:blipFill>
          <a:blip r:embed="rId3"/>
          <a:stretch>
            <a:fillRect/>
          </a:stretch>
        </p:blipFill>
        <p:spPr>
          <a:xfrm>
            <a:off x="4280659" y="1164526"/>
            <a:ext cx="1973188" cy="2848483"/>
          </a:xfrm>
          <a:prstGeom prst="rect">
            <a:avLst/>
          </a:prstGeom>
        </p:spPr>
      </p:pic>
    </p:spTree>
    <p:extLst>
      <p:ext uri="{BB962C8B-B14F-4D97-AF65-F5344CB8AC3E}">
        <p14:creationId xmlns:p14="http://schemas.microsoft.com/office/powerpoint/2010/main" val="3010341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D134A-E9A3-76A9-46CC-04AD4489E8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362CBF-F749-28F7-6867-7BA424E7CBE3}"/>
              </a:ext>
            </a:extLst>
          </p:cNvPr>
          <p:cNvSpPr>
            <a:spLocks noGrp="1"/>
          </p:cNvSpPr>
          <p:nvPr>
            <p:ph type="title"/>
          </p:nvPr>
        </p:nvSpPr>
        <p:spPr>
          <a:xfrm>
            <a:off x="313833" y="280896"/>
            <a:ext cx="5915025" cy="728598"/>
          </a:xfrm>
          <a:solidFill>
            <a:schemeClr val="tx1"/>
          </a:solidFill>
        </p:spPr>
        <p:txBody>
          <a:bodyPr>
            <a:noAutofit/>
          </a:bodyPr>
          <a:lstStyle/>
          <a:p>
            <a:pPr algn="ctr"/>
            <a:r>
              <a:rPr lang="en-GB" sz="2000" b="1" dirty="0">
                <a:solidFill>
                  <a:schemeClr val="bg1"/>
                </a:solidFill>
              </a:rPr>
              <a:t>The Terrible Thing that Happened to Barnaby Brocket by John Boyne</a:t>
            </a:r>
            <a:endParaRPr lang="en-US" dirty="0">
              <a:solidFill>
                <a:schemeClr val="bg1"/>
              </a:solidFill>
            </a:endParaRPr>
          </a:p>
        </p:txBody>
      </p:sp>
      <p:sp>
        <p:nvSpPr>
          <p:cNvPr id="3" name="Content Placeholder 2">
            <a:extLst>
              <a:ext uri="{FF2B5EF4-FFF2-40B4-BE49-F238E27FC236}">
                <a16:creationId xmlns:a16="http://schemas.microsoft.com/office/drawing/2014/main" id="{A8D03879-5A48-368D-6CFA-4B9BB75EAF33}"/>
              </a:ext>
            </a:extLst>
          </p:cNvPr>
          <p:cNvSpPr>
            <a:spLocks noGrp="1"/>
          </p:cNvSpPr>
          <p:nvPr>
            <p:ph idx="1"/>
          </p:nvPr>
        </p:nvSpPr>
        <p:spPr>
          <a:xfrm>
            <a:off x="171032" y="1091692"/>
            <a:ext cx="4263628" cy="3026711"/>
          </a:xfrm>
        </p:spPr>
        <p:txBody>
          <a:bodyPr vert="horz" lIns="91440" tIns="45720" rIns="91440" bIns="45720" rtlCol="0" anchor="t">
            <a:normAutofit lnSpcReduction="10000"/>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10+</a:t>
            </a:r>
            <a:endParaRPr lang="en-US" sz="1400" dirty="0">
              <a:ea typeface="+mn-lt"/>
              <a:cs typeface="Times New Roman"/>
            </a:endParaRPr>
          </a:p>
          <a:p>
            <a:pPr marL="0" indent="0">
              <a:buNone/>
            </a:pPr>
            <a:r>
              <a:rPr lang="en-GB" sz="1400" b="1" dirty="0">
                <a:cs typeface="Times New Roman"/>
              </a:rPr>
              <a:t>Blurb: </a:t>
            </a:r>
            <a:r>
              <a:rPr lang="en-GB" sz="1400" dirty="0">
                <a:solidFill>
                  <a:srgbClr val="0F1111"/>
                </a:solidFill>
                <a:ea typeface="+mn-lt"/>
                <a:cs typeface="+mn-lt"/>
              </a:rPr>
              <a:t>There's nothing unusual or different about the Brocket family - and they're keen to keep it that way. But when Barnaby Brocket comes into the world, it's clear he's anything but ordinary. To his parents’ horror, Barnaby defies the laws of gravity - and floats.</a:t>
            </a:r>
            <a:br>
              <a:rPr lang="en-GB" sz="1400" dirty="0">
                <a:solidFill>
                  <a:srgbClr val="0F1111"/>
                </a:solidFill>
                <a:ea typeface="+mn-lt"/>
                <a:cs typeface="+mn-lt"/>
              </a:rPr>
            </a:br>
            <a:br>
              <a:rPr lang="en-GB" sz="1400" dirty="0">
                <a:solidFill>
                  <a:srgbClr val="0F1111"/>
                </a:solidFill>
                <a:ea typeface="+mn-lt"/>
                <a:cs typeface="+mn-lt"/>
              </a:rPr>
            </a:br>
            <a:r>
              <a:rPr lang="en-GB" sz="1400" dirty="0">
                <a:solidFill>
                  <a:srgbClr val="0F1111"/>
                </a:solidFill>
                <a:ea typeface="+mn-lt"/>
                <a:cs typeface="+mn-lt"/>
              </a:rPr>
              <a:t>Soon, the Brockets decide enough is enough. The neighbours are starting to talk. They never </a:t>
            </a:r>
            <a:r>
              <a:rPr lang="en-GB" sz="1400" i="1" dirty="0">
                <a:solidFill>
                  <a:srgbClr val="0F1111"/>
                </a:solidFill>
                <a:ea typeface="+mn-lt"/>
                <a:cs typeface="+mn-lt"/>
              </a:rPr>
              <a:t>asked</a:t>
            </a:r>
            <a:r>
              <a:rPr lang="en-GB" sz="1400" dirty="0">
                <a:solidFill>
                  <a:srgbClr val="0F1111"/>
                </a:solidFill>
                <a:ea typeface="+mn-lt"/>
                <a:cs typeface="+mn-lt"/>
              </a:rPr>
              <a:t> for a weird, abnormal, </a:t>
            </a:r>
            <a:r>
              <a:rPr lang="en-GB" sz="1400" i="1" dirty="0">
                <a:solidFill>
                  <a:srgbClr val="0F1111"/>
                </a:solidFill>
                <a:ea typeface="+mn-lt"/>
                <a:cs typeface="+mn-lt"/>
              </a:rPr>
              <a:t>floating</a:t>
            </a:r>
            <a:r>
              <a:rPr lang="en-GB" sz="1400" dirty="0">
                <a:solidFill>
                  <a:srgbClr val="0F1111"/>
                </a:solidFill>
                <a:ea typeface="+mn-lt"/>
                <a:cs typeface="+mn-lt"/>
              </a:rPr>
              <a:t> child. Barnaby has to go . . .</a:t>
            </a:r>
            <a:br>
              <a:rPr lang="en-GB" sz="1400" dirty="0">
                <a:solidFill>
                  <a:srgbClr val="0F1111"/>
                </a:solidFill>
                <a:ea typeface="+mn-lt"/>
                <a:cs typeface="+mn-lt"/>
              </a:rPr>
            </a:br>
            <a:br>
              <a:rPr lang="en-GB" sz="1400" dirty="0">
                <a:solidFill>
                  <a:srgbClr val="0F1111"/>
                </a:solidFill>
                <a:ea typeface="+mn-lt"/>
                <a:cs typeface="+mn-lt"/>
              </a:rPr>
            </a:br>
            <a:r>
              <a:rPr lang="en-GB" sz="1400" dirty="0">
                <a:solidFill>
                  <a:srgbClr val="0F1111"/>
                </a:solidFill>
                <a:ea typeface="+mn-lt"/>
                <a:cs typeface="+mn-lt"/>
              </a:rPr>
              <a:t>Betrayed and frightened, Barnaby floats into the path of a very special hot air balloon – and so begins a magical journey around the world, with a cast of extraordinary new friends.</a:t>
            </a: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915B5C89-07F1-1956-47C3-F98F6A54A53C}"/>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D03DDE4D-5E01-7982-C526-287C5A5F9B3B}"/>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BFAD5812-3ABA-B0C5-5328-193D2E1DF97F}"/>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DA3B273F-ABFA-F3DB-4D39-317B675BFB29}"/>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The Terrible Thing That Happened to Barnaby Brocket by John Boyne |  Goodreads">
            <a:extLst>
              <a:ext uri="{FF2B5EF4-FFF2-40B4-BE49-F238E27FC236}">
                <a16:creationId xmlns:a16="http://schemas.microsoft.com/office/drawing/2014/main" id="{E5969B4F-CF43-B4EE-22CE-55B624B3DA1F}"/>
              </a:ext>
            </a:extLst>
          </p:cNvPr>
          <p:cNvPicPr>
            <a:picLocks noChangeAspect="1"/>
          </p:cNvPicPr>
          <p:nvPr/>
        </p:nvPicPr>
        <p:blipFill>
          <a:blip r:embed="rId3"/>
          <a:stretch>
            <a:fillRect/>
          </a:stretch>
        </p:blipFill>
        <p:spPr>
          <a:xfrm>
            <a:off x="4709575" y="1239840"/>
            <a:ext cx="1713590" cy="2657475"/>
          </a:xfrm>
          <a:prstGeom prst="rect">
            <a:avLst/>
          </a:prstGeom>
        </p:spPr>
      </p:pic>
    </p:spTree>
    <p:extLst>
      <p:ext uri="{BB962C8B-B14F-4D97-AF65-F5344CB8AC3E}">
        <p14:creationId xmlns:p14="http://schemas.microsoft.com/office/powerpoint/2010/main" val="3774661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9D82B-1D87-C20B-4297-D976A3D40E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F445B5-F8B6-64A8-4382-A6949F89D574}"/>
              </a:ext>
            </a:extLst>
          </p:cNvPr>
          <p:cNvSpPr>
            <a:spLocks noGrp="1"/>
          </p:cNvSpPr>
          <p:nvPr>
            <p:ph type="title"/>
          </p:nvPr>
        </p:nvSpPr>
        <p:spPr>
          <a:xfrm>
            <a:off x="471488" y="438635"/>
            <a:ext cx="5915025" cy="428895"/>
          </a:xfrm>
          <a:solidFill>
            <a:schemeClr val="tx1"/>
          </a:solidFill>
        </p:spPr>
        <p:txBody>
          <a:bodyPr>
            <a:noAutofit/>
          </a:bodyPr>
          <a:lstStyle/>
          <a:p>
            <a:pPr algn="ctr"/>
            <a:r>
              <a:rPr lang="en-GB" sz="2000" b="1" dirty="0">
                <a:solidFill>
                  <a:schemeClr val="bg1"/>
                </a:solidFill>
              </a:rPr>
              <a:t>Kick by Mitch Johnson</a:t>
            </a:r>
            <a:endParaRPr lang="en-US" dirty="0">
              <a:solidFill>
                <a:schemeClr val="bg1"/>
              </a:solidFill>
            </a:endParaRPr>
          </a:p>
        </p:txBody>
      </p:sp>
      <p:sp>
        <p:nvSpPr>
          <p:cNvPr id="3" name="Content Placeholder 2">
            <a:extLst>
              <a:ext uri="{FF2B5EF4-FFF2-40B4-BE49-F238E27FC236}">
                <a16:creationId xmlns:a16="http://schemas.microsoft.com/office/drawing/2014/main" id="{AC498AAA-9491-5510-A6D6-6A211E55D56E}"/>
              </a:ext>
            </a:extLst>
          </p:cNvPr>
          <p:cNvSpPr>
            <a:spLocks noGrp="1"/>
          </p:cNvSpPr>
          <p:nvPr>
            <p:ph idx="1"/>
          </p:nvPr>
        </p:nvSpPr>
        <p:spPr>
          <a:xfrm>
            <a:off x="312922" y="1012761"/>
            <a:ext cx="3576507"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10+</a:t>
            </a:r>
            <a:endParaRPr lang="en-US" sz="1400" dirty="0">
              <a:ea typeface="+mn-lt"/>
              <a:cs typeface="Times New Roman"/>
            </a:endParaRPr>
          </a:p>
          <a:p>
            <a:pPr marL="0" indent="0">
              <a:buNone/>
            </a:pPr>
            <a:r>
              <a:rPr lang="en-GB" sz="1400" b="1" dirty="0">
                <a:cs typeface="Times New Roman"/>
              </a:rPr>
              <a:t>Blurb: </a:t>
            </a:r>
            <a:r>
              <a:rPr lang="en-GB" sz="1400" dirty="0">
                <a:solidFill>
                  <a:srgbClr val="000000"/>
                </a:solidFill>
                <a:ea typeface="+mn-lt"/>
                <a:cs typeface="Times New Roman"/>
              </a:rPr>
              <a:t>Budi's plan is simple. He's going to be a star.</a:t>
            </a:r>
            <a:br>
              <a:rPr lang="en-GB" sz="1400" dirty="0">
                <a:ea typeface="+mn-lt"/>
                <a:cs typeface="Times New Roman"/>
              </a:rPr>
            </a:br>
            <a:br>
              <a:rPr lang="en-GB" sz="1400" dirty="0">
                <a:ea typeface="+mn-lt"/>
                <a:cs typeface="Times New Roman"/>
              </a:rPr>
            </a:br>
            <a:r>
              <a:rPr lang="en-GB" sz="1400" dirty="0">
                <a:solidFill>
                  <a:srgbClr val="000000"/>
                </a:solidFill>
                <a:ea typeface="+mn-lt"/>
                <a:cs typeface="Times New Roman"/>
              </a:rPr>
              <a:t>Budi's going to play for the greatest team on earth, instead of sweating over each stitch he sews, each football boot he makes.</a:t>
            </a:r>
            <a:br>
              <a:rPr lang="en-GB" sz="1400" dirty="0">
                <a:ea typeface="+mn-lt"/>
                <a:cs typeface="Times New Roman"/>
              </a:rPr>
            </a:br>
            <a:br>
              <a:rPr lang="en-GB" sz="1400" dirty="0">
                <a:ea typeface="+mn-lt"/>
                <a:cs typeface="Times New Roman"/>
              </a:rPr>
            </a:br>
            <a:r>
              <a:rPr lang="en-GB" sz="1400" dirty="0">
                <a:solidFill>
                  <a:srgbClr val="000000"/>
                </a:solidFill>
                <a:ea typeface="+mn-lt"/>
                <a:cs typeface="Times New Roman"/>
              </a:rPr>
              <a:t>But one unlucky kick brings Budi's world crashing down. Now he owes the Dragon, the most dangerous man in Jakarta. Soon it isn't only Budi's dreams at stake, but his life.</a:t>
            </a:r>
            <a:endParaRPr lang="en-GB" sz="1400">
              <a:solidFill>
                <a:srgbClr val="0F1111"/>
              </a:solidFill>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8D012999-86F5-1E05-C197-5A64DA4B730B}"/>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EA27BE28-CDE6-885F-7C6C-8DF250909C85}"/>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114D2990-6C49-913E-5DE7-2A9A5033C2A6}"/>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E0FF12E7-A39B-36AD-BEC6-C11DDC01614A}"/>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7" name="Picture 6" descr="Kick eBook : Johnson, Mitch: Amazon.co.uk: Kindle Store">
            <a:extLst>
              <a:ext uri="{FF2B5EF4-FFF2-40B4-BE49-F238E27FC236}">
                <a16:creationId xmlns:a16="http://schemas.microsoft.com/office/drawing/2014/main" id="{EE7E868C-39AF-0E93-1BB1-2D92BA11908C}"/>
              </a:ext>
            </a:extLst>
          </p:cNvPr>
          <p:cNvPicPr>
            <a:picLocks noChangeAspect="1"/>
          </p:cNvPicPr>
          <p:nvPr/>
        </p:nvPicPr>
        <p:blipFill>
          <a:blip r:embed="rId3"/>
          <a:stretch>
            <a:fillRect/>
          </a:stretch>
        </p:blipFill>
        <p:spPr>
          <a:xfrm>
            <a:off x="4212242" y="1183041"/>
            <a:ext cx="1898291" cy="2918169"/>
          </a:xfrm>
          <a:prstGeom prst="rect">
            <a:avLst/>
          </a:prstGeom>
        </p:spPr>
      </p:pic>
    </p:spTree>
    <p:extLst>
      <p:ext uri="{BB962C8B-B14F-4D97-AF65-F5344CB8AC3E}">
        <p14:creationId xmlns:p14="http://schemas.microsoft.com/office/powerpoint/2010/main" val="3082703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B1854-CCDA-58E8-42BF-190964E8B9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1C06D5-7773-1570-04C9-46C0184EFD41}"/>
              </a:ext>
            </a:extLst>
          </p:cNvPr>
          <p:cNvSpPr>
            <a:spLocks noGrp="1"/>
          </p:cNvSpPr>
          <p:nvPr>
            <p:ph type="title"/>
          </p:nvPr>
        </p:nvSpPr>
        <p:spPr>
          <a:xfrm>
            <a:off x="471488" y="438635"/>
            <a:ext cx="5915025" cy="428895"/>
          </a:xfrm>
          <a:solidFill>
            <a:schemeClr val="tx1"/>
          </a:solidFill>
        </p:spPr>
        <p:txBody>
          <a:bodyPr>
            <a:noAutofit/>
          </a:bodyPr>
          <a:lstStyle/>
          <a:p>
            <a:pPr algn="ctr"/>
            <a:r>
              <a:rPr lang="en-GB" sz="2000" b="1" dirty="0">
                <a:solidFill>
                  <a:schemeClr val="bg1"/>
                </a:solidFill>
              </a:rPr>
              <a:t>The Boy in the Tower by Polly Ho-Yen</a:t>
            </a:r>
            <a:endParaRPr lang="en-US" dirty="0">
              <a:solidFill>
                <a:schemeClr val="bg1"/>
              </a:solidFill>
            </a:endParaRPr>
          </a:p>
        </p:txBody>
      </p:sp>
      <p:sp>
        <p:nvSpPr>
          <p:cNvPr id="3" name="Content Placeholder 2">
            <a:extLst>
              <a:ext uri="{FF2B5EF4-FFF2-40B4-BE49-F238E27FC236}">
                <a16:creationId xmlns:a16="http://schemas.microsoft.com/office/drawing/2014/main" id="{25F36BEC-8FFA-CFF0-4284-36FB8BA84E1E}"/>
              </a:ext>
            </a:extLst>
          </p:cNvPr>
          <p:cNvSpPr>
            <a:spLocks noGrp="1"/>
          </p:cNvSpPr>
          <p:nvPr>
            <p:ph idx="1"/>
          </p:nvPr>
        </p:nvSpPr>
        <p:spPr>
          <a:xfrm>
            <a:off x="312922" y="1012761"/>
            <a:ext cx="3576507" cy="3092751"/>
          </a:xfrm>
        </p:spPr>
        <p:txBody>
          <a:bodyPr vert="horz" lIns="91440" tIns="45720" rIns="91440" bIns="45720" rtlCol="0" anchor="t">
            <a:normAutofit lnSpcReduction="10000"/>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a:t>
            </a:r>
            <a:r>
              <a:rPr lang="en-GB" sz="1400" dirty="0">
                <a:ea typeface="+mn-lt"/>
                <a:cs typeface="Times New Roman"/>
              </a:rPr>
              <a:t>10+</a:t>
            </a:r>
            <a:endParaRPr lang="en-US" sz="1400" dirty="0">
              <a:ea typeface="+mn-lt"/>
              <a:cs typeface="Times New Roman"/>
            </a:endParaRPr>
          </a:p>
          <a:p>
            <a:pPr marL="0" indent="0">
              <a:buNone/>
            </a:pPr>
            <a:r>
              <a:rPr lang="en-GB" sz="1400" b="1" dirty="0">
                <a:cs typeface="Times New Roman"/>
              </a:rPr>
              <a:t>Blurb: </a:t>
            </a:r>
            <a:r>
              <a:rPr lang="en-GB" sz="1400" dirty="0">
                <a:solidFill>
                  <a:srgbClr val="0F1111"/>
                </a:solidFill>
                <a:ea typeface="+mn-lt"/>
                <a:cs typeface="+mn-lt"/>
              </a:rPr>
              <a:t>Ade loves living at the top of a tower block. From his window, he feels like he can see the whole world stretching out beneath him.</a:t>
            </a:r>
            <a:br>
              <a:rPr lang="en-GB" sz="1400" dirty="0">
                <a:ea typeface="+mn-lt"/>
                <a:cs typeface="+mn-lt"/>
              </a:rPr>
            </a:br>
            <a:br>
              <a:rPr lang="en-GB" sz="1400" dirty="0">
                <a:ea typeface="+mn-lt"/>
                <a:cs typeface="+mn-lt"/>
              </a:rPr>
            </a:br>
            <a:r>
              <a:rPr lang="en-GB" sz="1400" dirty="0">
                <a:solidFill>
                  <a:srgbClr val="0F1111"/>
                </a:solidFill>
                <a:ea typeface="+mn-lt"/>
                <a:cs typeface="+mn-lt"/>
              </a:rPr>
              <a:t>His mum doesn't really like looking outside - but it's going outside that she hates. She prefers to sleep all day inside their tower, where it's safe.</a:t>
            </a:r>
            <a:br>
              <a:rPr lang="en-GB" sz="1400" dirty="0">
                <a:ea typeface="+mn-lt"/>
                <a:cs typeface="+mn-lt"/>
              </a:rPr>
            </a:br>
            <a:br>
              <a:rPr lang="en-GB" sz="1400" dirty="0">
                <a:ea typeface="+mn-lt"/>
                <a:cs typeface="+mn-lt"/>
              </a:rPr>
            </a:br>
            <a:r>
              <a:rPr lang="en-GB" sz="1400" dirty="0">
                <a:solidFill>
                  <a:srgbClr val="0F1111"/>
                </a:solidFill>
                <a:ea typeface="+mn-lt"/>
                <a:cs typeface="+mn-lt"/>
              </a:rPr>
              <a:t>Except it isn't any more. Strange plants have started to take over and tower blocks are falling down around them.</a:t>
            </a:r>
            <a:br>
              <a:rPr lang="en-GB" sz="1400" dirty="0">
                <a:ea typeface="+mn-lt"/>
                <a:cs typeface="+mn-lt"/>
              </a:rPr>
            </a:br>
            <a:r>
              <a:rPr lang="en-GB" sz="1400" dirty="0">
                <a:solidFill>
                  <a:srgbClr val="0F1111"/>
                </a:solidFill>
                <a:ea typeface="+mn-lt"/>
                <a:cs typeface="+mn-lt"/>
              </a:rPr>
              <a:t>Now Ade and his mum are trapped and there's no way out . </a:t>
            </a:r>
            <a:endParaRPr lang="en-GB"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66BCEFEC-A637-DCC4-3F21-2FE669F5761E}"/>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EF4065BA-F487-9C45-DCF3-3030B0AD000E}"/>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15315A3D-8D23-AE13-960A-8BC8C920B7B6}"/>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3A8C7309-DDB7-8622-D2D5-B1C2416743FA}"/>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Boy In The Tower (Paperback)">
            <a:extLst>
              <a:ext uri="{FF2B5EF4-FFF2-40B4-BE49-F238E27FC236}">
                <a16:creationId xmlns:a16="http://schemas.microsoft.com/office/drawing/2014/main" id="{5370E8DB-12FF-6DC7-2A12-7F56A1B2EC60}"/>
              </a:ext>
            </a:extLst>
          </p:cNvPr>
          <p:cNvPicPr>
            <a:picLocks noChangeAspect="1"/>
          </p:cNvPicPr>
          <p:nvPr/>
        </p:nvPicPr>
        <p:blipFill>
          <a:blip r:embed="rId3"/>
          <a:stretch>
            <a:fillRect/>
          </a:stretch>
        </p:blipFill>
        <p:spPr>
          <a:xfrm>
            <a:off x="4162152" y="1099312"/>
            <a:ext cx="1784308" cy="2754375"/>
          </a:xfrm>
          <a:prstGeom prst="rect">
            <a:avLst/>
          </a:prstGeom>
        </p:spPr>
      </p:pic>
    </p:spTree>
    <p:extLst>
      <p:ext uri="{BB962C8B-B14F-4D97-AF65-F5344CB8AC3E}">
        <p14:creationId xmlns:p14="http://schemas.microsoft.com/office/powerpoint/2010/main" val="2359778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03A3D-9A8D-91A6-9494-599F076BD9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55D8CE-65C9-4C1F-C5DF-4DFBEF11469E}"/>
              </a:ext>
            </a:extLst>
          </p:cNvPr>
          <p:cNvSpPr>
            <a:spLocks noGrp="1"/>
          </p:cNvSpPr>
          <p:nvPr>
            <p:ph type="title"/>
          </p:nvPr>
        </p:nvSpPr>
        <p:spPr>
          <a:xfrm>
            <a:off x="471488" y="438635"/>
            <a:ext cx="5915025" cy="428895"/>
          </a:xfrm>
          <a:solidFill>
            <a:schemeClr val="tx1"/>
          </a:solidFill>
        </p:spPr>
        <p:txBody>
          <a:bodyPr>
            <a:noAutofit/>
          </a:bodyPr>
          <a:lstStyle/>
          <a:p>
            <a:pPr algn="ctr"/>
            <a:r>
              <a:rPr lang="en-GB" sz="2000" b="1" dirty="0">
                <a:solidFill>
                  <a:schemeClr val="bg1"/>
                </a:solidFill>
              </a:rPr>
              <a:t>Chinglish by Sue Cheung</a:t>
            </a:r>
            <a:endParaRPr lang="en-US" dirty="0">
              <a:solidFill>
                <a:schemeClr val="bg1"/>
              </a:solidFill>
            </a:endParaRPr>
          </a:p>
        </p:txBody>
      </p:sp>
      <p:sp>
        <p:nvSpPr>
          <p:cNvPr id="3" name="Content Placeholder 2">
            <a:extLst>
              <a:ext uri="{FF2B5EF4-FFF2-40B4-BE49-F238E27FC236}">
                <a16:creationId xmlns:a16="http://schemas.microsoft.com/office/drawing/2014/main" id="{7B1C2091-884E-B74B-7982-AF78A8AE0B95}"/>
              </a:ext>
            </a:extLst>
          </p:cNvPr>
          <p:cNvSpPr>
            <a:spLocks noGrp="1"/>
          </p:cNvSpPr>
          <p:nvPr>
            <p:ph idx="1"/>
          </p:nvPr>
        </p:nvSpPr>
        <p:spPr>
          <a:xfrm>
            <a:off x="312922" y="1012761"/>
            <a:ext cx="3576507" cy="309275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Novel   </a:t>
            </a:r>
            <a:r>
              <a:rPr lang="en-GB" sz="1400" b="1" dirty="0">
                <a:ea typeface="+mn-lt"/>
                <a:cs typeface="Times New Roman"/>
              </a:rPr>
              <a:t>Reading age: 11</a:t>
            </a:r>
            <a:r>
              <a:rPr lang="en-GB" sz="1400" dirty="0">
                <a:ea typeface="+mn-lt"/>
                <a:cs typeface="Times New Roman"/>
              </a:rPr>
              <a:t>+</a:t>
            </a:r>
            <a:endParaRPr lang="en-US" sz="1400" dirty="0">
              <a:ea typeface="+mn-lt"/>
              <a:cs typeface="Times New Roman"/>
            </a:endParaRPr>
          </a:p>
          <a:p>
            <a:pPr marL="0" indent="0">
              <a:buNone/>
            </a:pPr>
            <a:r>
              <a:rPr lang="en-GB" sz="1400" b="1" dirty="0">
                <a:cs typeface="Times New Roman"/>
              </a:rPr>
              <a:t>Blurb: </a:t>
            </a:r>
            <a:r>
              <a:rPr lang="en-GB" sz="1400" dirty="0">
                <a:solidFill>
                  <a:srgbClr val="000000"/>
                </a:solidFill>
                <a:ea typeface="+mn-lt"/>
                <a:cs typeface="Times New Roman"/>
              </a:rPr>
              <a:t>It is difficult trying to talk in our family cos:</a:t>
            </a:r>
            <a:br>
              <a:rPr lang="en-GB" sz="1400" dirty="0">
                <a:ea typeface="+mn-lt"/>
                <a:cs typeface="Times New Roman"/>
              </a:rPr>
            </a:br>
            <a:r>
              <a:rPr lang="en-GB" sz="1400" dirty="0">
                <a:solidFill>
                  <a:srgbClr val="000000"/>
                </a:solidFill>
                <a:ea typeface="+mn-lt"/>
                <a:cs typeface="Times New Roman"/>
              </a:rPr>
              <a:t>a) Grandparents don’t speak English at all</a:t>
            </a:r>
            <a:br>
              <a:rPr lang="en-GB" sz="1400" dirty="0">
                <a:ea typeface="+mn-lt"/>
                <a:cs typeface="Times New Roman"/>
              </a:rPr>
            </a:br>
            <a:r>
              <a:rPr lang="en-GB" sz="1400" dirty="0">
                <a:solidFill>
                  <a:srgbClr val="000000"/>
                </a:solidFill>
                <a:ea typeface="+mn-lt"/>
                <a:cs typeface="Times New Roman"/>
              </a:rPr>
              <a:t>b) Mum hardly speaks any English</a:t>
            </a:r>
            <a:br>
              <a:rPr lang="en-GB" sz="1400" dirty="0">
                <a:ea typeface="+mn-lt"/>
                <a:cs typeface="Times New Roman"/>
              </a:rPr>
            </a:br>
            <a:r>
              <a:rPr lang="en-GB" sz="1400" dirty="0">
                <a:solidFill>
                  <a:srgbClr val="000000"/>
                </a:solidFill>
                <a:ea typeface="+mn-lt"/>
                <a:cs typeface="Times New Roman"/>
              </a:rPr>
              <a:t>c) Me, Bonny and Simon hardly speak Chinese</a:t>
            </a:r>
            <a:br>
              <a:rPr lang="en-GB" sz="1400" dirty="0">
                <a:ea typeface="+mn-lt"/>
                <a:cs typeface="Times New Roman"/>
              </a:rPr>
            </a:br>
            <a:r>
              <a:rPr lang="en-GB" sz="1400" dirty="0">
                <a:solidFill>
                  <a:srgbClr val="000000"/>
                </a:solidFill>
                <a:ea typeface="+mn-lt"/>
                <a:cs typeface="Times New Roman"/>
              </a:rPr>
              <a:t>d) Dad speaks Chinese and good English – but doesn’t like talking</a:t>
            </a:r>
            <a:br>
              <a:rPr lang="en-GB" sz="1400" dirty="0">
                <a:ea typeface="+mn-lt"/>
                <a:cs typeface="Times New Roman"/>
              </a:rPr>
            </a:br>
            <a:r>
              <a:rPr lang="en-GB" sz="1400" dirty="0">
                <a:solidFill>
                  <a:srgbClr val="000000"/>
                </a:solidFill>
                <a:ea typeface="+mn-lt"/>
                <a:cs typeface="Times New Roman"/>
              </a:rPr>
              <a:t>In other words, we all have to cobble together tiny bits of English and Chinese into a rubbish new language I call 'Chinglish'. It is very awkward.</a:t>
            </a: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5D6EF2B1-6D5B-B837-4407-6E81C6FE82D5}"/>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283FE94A-8F63-5C06-CA88-0A26A64923F7}"/>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D8848A14-90DC-A924-33CB-A81179DDC2CD}"/>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A66693C7-AA98-23E6-5A97-EE0B560A44E8}"/>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Chinglish by Sue Cheung | Waterstones">
            <a:extLst>
              <a:ext uri="{FF2B5EF4-FFF2-40B4-BE49-F238E27FC236}">
                <a16:creationId xmlns:a16="http://schemas.microsoft.com/office/drawing/2014/main" id="{CA686372-331E-241D-301F-258DF71F9137}"/>
              </a:ext>
            </a:extLst>
          </p:cNvPr>
          <p:cNvPicPr>
            <a:picLocks noChangeAspect="1"/>
          </p:cNvPicPr>
          <p:nvPr/>
        </p:nvPicPr>
        <p:blipFill>
          <a:blip r:embed="rId3"/>
          <a:stretch>
            <a:fillRect/>
          </a:stretch>
        </p:blipFill>
        <p:spPr>
          <a:xfrm>
            <a:off x="4198200" y="1009078"/>
            <a:ext cx="1715262" cy="2657475"/>
          </a:xfrm>
          <a:prstGeom prst="rect">
            <a:avLst/>
          </a:prstGeom>
        </p:spPr>
      </p:pic>
    </p:spTree>
    <p:extLst>
      <p:ext uri="{BB962C8B-B14F-4D97-AF65-F5344CB8AC3E}">
        <p14:creationId xmlns:p14="http://schemas.microsoft.com/office/powerpoint/2010/main" val="37217661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142E669E56664194999475BB402F48" ma:contentTypeVersion="14" ma:contentTypeDescription="Create a new document." ma:contentTypeScope="" ma:versionID="17adb5eee31a0359fff1f60732b5ba4f">
  <xsd:schema xmlns:xsd="http://www.w3.org/2001/XMLSchema" xmlns:xs="http://www.w3.org/2001/XMLSchema" xmlns:p="http://schemas.microsoft.com/office/2006/metadata/properties" xmlns:ns2="c82cc6ac-e1c8-41fc-91d3-1ffdeda6a90f" xmlns:ns3="323b33cd-442a-4b6a-a981-fa2b6e98baad" targetNamespace="http://schemas.microsoft.com/office/2006/metadata/properties" ma:root="true" ma:fieldsID="377804a1326bec65347adb65f11d80bb" ns2:_="" ns3:_="">
    <xsd:import namespace="c82cc6ac-e1c8-41fc-91d3-1ffdeda6a90f"/>
    <xsd:import namespace="323b33cd-442a-4b6a-a981-fa2b6e98baa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2cc6ac-e1c8-41fc-91d3-1ffdeda6a9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7c1d713-f519-464f-a927-aa0d1818288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3b33cd-442a-4b6a-a981-fa2b6e98baa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6038e5-560f-4b67-bf1b-493c9f7d7dd0}" ma:internalName="TaxCatchAll" ma:showField="CatchAllData" ma:web="323b33cd-442a-4b6a-a981-fa2b6e98ba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82cc6ac-e1c8-41fc-91d3-1ffdeda6a90f">
      <Terms xmlns="http://schemas.microsoft.com/office/infopath/2007/PartnerControls"/>
    </lcf76f155ced4ddcb4097134ff3c332f>
    <TaxCatchAll xmlns="323b33cd-442a-4b6a-a981-fa2b6e98baa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FD4E6B-C136-44A7-80A0-8C9243CC84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2cc6ac-e1c8-41fc-91d3-1ffdeda6a90f"/>
    <ds:schemaRef ds:uri="323b33cd-442a-4b6a-a981-fa2b6e98ba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C3525A-51A4-4231-8967-B1C49986CEC8}">
  <ds:schemaRefs>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purl.org/dc/elements/1.1/"/>
    <ds:schemaRef ds:uri="http://purl.org/dc/dcmitype/"/>
    <ds:schemaRef ds:uri="http://www.w3.org/XML/1998/namespace"/>
    <ds:schemaRef ds:uri="323b33cd-442a-4b6a-a981-fa2b6e98baad"/>
    <ds:schemaRef ds:uri="c82cc6ac-e1c8-41fc-91d3-1ffdeda6a90f"/>
    <ds:schemaRef ds:uri="http://schemas.microsoft.com/office/2006/metadata/properties"/>
  </ds:schemaRefs>
</ds:datastoreItem>
</file>

<file path=customXml/itemProps3.xml><?xml version="1.0" encoding="utf-8"?>
<ds:datastoreItem xmlns:ds="http://schemas.openxmlformats.org/officeDocument/2006/customXml" ds:itemID="{D191C215-832E-4A40-BC19-914E233B351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2711</Words>
  <Application>Microsoft Office PowerPoint</Application>
  <PresentationFormat>A4 Paper (210x297 mm)</PresentationFormat>
  <Paragraphs>437</Paragraphs>
  <Slides>17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Aptos</vt:lpstr>
      <vt:lpstr>Aptos Display</vt:lpstr>
      <vt:lpstr>Arial</vt:lpstr>
      <vt:lpstr>Arial Nova</vt:lpstr>
      <vt:lpstr>Calibri</vt:lpstr>
      <vt:lpstr>Rastanty Cortez</vt:lpstr>
      <vt:lpstr>Times New Roman</vt:lpstr>
      <vt:lpstr>Wingdings</vt:lpstr>
      <vt:lpstr>Office Theme</vt:lpstr>
      <vt:lpstr>PowerPoint Presentation</vt:lpstr>
      <vt:lpstr>Year 7 – What books are included in the canon?</vt:lpstr>
      <vt:lpstr>The Reading Challenge</vt:lpstr>
      <vt:lpstr>Look Both Ways by Jason Reynolds</vt:lpstr>
      <vt:lpstr>King of Nothing by Nathanael Lessore</vt:lpstr>
      <vt:lpstr>Black and British by David Olusoga</vt:lpstr>
      <vt:lpstr>The Final Year by Matt Goodfellow</vt:lpstr>
      <vt:lpstr>Other Words for Home by Jasmine Warga</vt:lpstr>
      <vt:lpstr>Northern Lights by Phillip Pullman</vt:lpstr>
      <vt:lpstr>Mortal Engines</vt:lpstr>
      <vt:lpstr>I Am Malala by Malala Yousafzai</vt:lpstr>
      <vt:lpstr>Freedom by Catherine Johnson</vt:lpstr>
      <vt:lpstr>The Boy Who Harnessed the Wind by Bryan Mealer and William Kamkwamba </vt:lpstr>
      <vt:lpstr>The Terrible Thing that Happened to Barnaby Brocket by John Boyne</vt:lpstr>
      <vt:lpstr>Kick by Mitch Johnson</vt:lpstr>
      <vt:lpstr>The Boy in the Tower by Polly Ho-Yen</vt:lpstr>
      <vt:lpstr>Chinglish by Sue Cheung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Esme Myers</dc:creator>
  <cp:lastModifiedBy>S Stevens</cp:lastModifiedBy>
  <cp:revision>910</cp:revision>
  <dcterms:created xsi:type="dcterms:W3CDTF">2024-07-31T08:56:44Z</dcterms:created>
  <dcterms:modified xsi:type="dcterms:W3CDTF">2026-01-21T11:57:51Z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0x01010074142E669E56664194999475BB402F48</vt:lpwstr>
  </property>
  <property fmtid="{D5CDD505-2E9C-101B-9397-08002B2CF9AE}" pid="3" name="MediaServiceImageTags">
    <vt:lpwstr/>
  </property>
  <property fmtid="{D5CDD505-2E9C-101B-9397-08002B2CF9AE}" pid="4" name="Order">
    <vt:r8>9200</vt:r8>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