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1"/>
  </p:notesMasterIdLst>
  <p:sldIdLst>
    <p:sldId id="277" r:id="rId5"/>
    <p:sldId id="278" r:id="rId6"/>
    <p:sldId id="265" r:id="rId7"/>
    <p:sldId id="279" r:id="rId8"/>
    <p:sldId id="281" r:id="rId9"/>
    <p:sldId id="280" r:id="rId10"/>
    <p:sldId id="282" r:id="rId11"/>
    <p:sldId id="283" r:id="rId12"/>
    <p:sldId id="284" r:id="rId13"/>
    <p:sldId id="286" r:id="rId14"/>
    <p:sldId id="287" r:id="rId15"/>
    <p:sldId id="288" r:id="rId16"/>
    <p:sldId id="289" r:id="rId17"/>
    <p:sldId id="290" r:id="rId18"/>
    <p:sldId id="291" r:id="rId19"/>
    <p:sldId id="285" r:id="rId20"/>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546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18AF17-E195-7873-D89E-662F57745C0A}" v="1" dt="2025-12-03T11:12:22.1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22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0F7336B-0B67-4976-A7A5-CFA691C8820E}" type="datetimeFigureOut">
              <a:t>1/21/2026</a:t>
            </a:fld>
            <a:endParaRPr lang="en-US"/>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6C61B00-ADD6-44CF-A9C1-8772D39079F0}" type="slidenum">
              <a:t>‹#›</a:t>
            </a:fld>
            <a:endParaRPr lang="en-US"/>
          </a:p>
        </p:txBody>
      </p:sp>
    </p:spTree>
    <p:extLst>
      <p:ext uri="{BB962C8B-B14F-4D97-AF65-F5344CB8AC3E}">
        <p14:creationId xmlns:p14="http://schemas.microsoft.com/office/powerpoint/2010/main" val="6376547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547530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640509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284801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4290E61-951B-42B2-AFF8-76F04B9EDAEB}"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265909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4290E61-951B-42B2-AFF8-76F04B9EDAEB}" type="datetimeFigureOut">
              <a:rPr lang="en-GB" smtClean="0"/>
              <a:t>21/01/2026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908413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4290E61-951B-42B2-AFF8-76F04B9EDAEB}" type="datetimeFigureOut">
              <a:rPr lang="en-GB" smtClean="0"/>
              <a:t>21/01/2026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567725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290E61-951B-42B2-AFF8-76F04B9EDAEB}" type="datetimeFigureOut">
              <a:rPr lang="en-GB" smtClean="0"/>
              <a:t>21/01/2026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615801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4290E61-951B-42B2-AFF8-76F04B9EDAEB}"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328614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4290E61-951B-42B2-AFF8-76F04B9EDAEB}"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672560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1904565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290E61-951B-42B2-AFF8-76F04B9EDAEB}"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49C504-734A-42C0-8282-D58A5F519642}" type="slidenum">
              <a:rPr lang="en-GB" smtClean="0"/>
              <a:t>‹#›</a:t>
            </a:fld>
            <a:endParaRPr lang="en-GB"/>
          </a:p>
        </p:txBody>
      </p:sp>
    </p:spTree>
    <p:extLst>
      <p:ext uri="{BB962C8B-B14F-4D97-AF65-F5344CB8AC3E}">
        <p14:creationId xmlns:p14="http://schemas.microsoft.com/office/powerpoint/2010/main" val="213751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54290E61-951B-42B2-AFF8-76F04B9EDAEB}" type="datetimeFigureOut">
              <a:rPr lang="en-GB" smtClean="0"/>
              <a:t>21/01/2026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7E49C504-734A-42C0-8282-D58A5F519642}" type="slidenum">
              <a:rPr lang="en-GB" smtClean="0"/>
              <a:t>‹#›</a:t>
            </a:fld>
            <a:endParaRPr lang="en-GB"/>
          </a:p>
        </p:txBody>
      </p:sp>
    </p:spTree>
    <p:extLst>
      <p:ext uri="{BB962C8B-B14F-4D97-AF65-F5344CB8AC3E}">
        <p14:creationId xmlns:p14="http://schemas.microsoft.com/office/powerpoint/2010/main" val="25007223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logo with text overlay&#10;&#10;Description automatically generated">
            <a:extLst>
              <a:ext uri="{FF2B5EF4-FFF2-40B4-BE49-F238E27FC236}">
                <a16:creationId xmlns:a16="http://schemas.microsoft.com/office/drawing/2014/main" id="{646F69D9-1032-4EE1-53D6-DAB5CE96EE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6815" y="1459740"/>
            <a:ext cx="4484370" cy="2033270"/>
          </a:xfrm>
          <a:prstGeom prst="rect">
            <a:avLst/>
          </a:prstGeom>
        </p:spPr>
      </p:pic>
      <p:sp>
        <p:nvSpPr>
          <p:cNvPr id="7" name="Rectangle 2">
            <a:extLst>
              <a:ext uri="{FF2B5EF4-FFF2-40B4-BE49-F238E27FC236}">
                <a16:creationId xmlns:a16="http://schemas.microsoft.com/office/drawing/2014/main" id="{FE557F5A-45D0-5FA0-CB65-6D59F32DBC6B}"/>
              </a:ext>
            </a:extLst>
          </p:cNvPr>
          <p:cNvSpPr>
            <a:spLocks noChangeArrowheads="1"/>
          </p:cNvSpPr>
          <p:nvPr/>
        </p:nvSpPr>
        <p:spPr bwMode="auto">
          <a:xfrm>
            <a:off x="512618" y="3115599"/>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 Box 2">
            <a:extLst>
              <a:ext uri="{FF2B5EF4-FFF2-40B4-BE49-F238E27FC236}">
                <a16:creationId xmlns:a16="http://schemas.microsoft.com/office/drawing/2014/main" id="{59E0E604-41A3-CC86-FF19-FB0005A5D5E0}"/>
              </a:ext>
            </a:extLst>
          </p:cNvPr>
          <p:cNvSpPr txBox="1">
            <a:spLocks noChangeArrowheads="1"/>
          </p:cNvSpPr>
          <p:nvPr/>
        </p:nvSpPr>
        <p:spPr bwMode="auto">
          <a:xfrm>
            <a:off x="-224635" y="4361214"/>
            <a:ext cx="7307271"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algn="ctr" defTabSz="914400" eaLnBrk="0" fontAlgn="base" hangingPunct="0">
              <a:spcBef>
                <a:spcPct val="0"/>
              </a:spcBef>
              <a:spcAft>
                <a:spcPct val="0"/>
              </a:spcAft>
            </a:pPr>
            <a:r>
              <a:rPr lang="en-US" altLang="en-US" sz="8800" b="1" dirty="0">
                <a:solidFill>
                  <a:srgbClr val="82C7B5"/>
                </a:solidFill>
                <a:latin typeface="Rastanty Cortez"/>
                <a:cs typeface="Poppins"/>
              </a:rPr>
              <a:t>The River Canon</a:t>
            </a:r>
            <a:endParaRPr kumimoji="0" lang="en-US" altLang="en-US" sz="8800" b="0" i="0" u="none" strike="noStrike" cap="none" normalizeH="0" baseline="0" dirty="0">
              <a:ln>
                <a:noFill/>
              </a:ln>
              <a:solidFill>
                <a:schemeClr val="tx1"/>
              </a:solidFill>
              <a:effectLst/>
              <a:latin typeface="Arial" panose="020B0604020202020204" pitchFamily="34" charset="0"/>
            </a:endParaRPr>
          </a:p>
        </p:txBody>
      </p:sp>
      <p:sp>
        <p:nvSpPr>
          <p:cNvPr id="12" name="Rectangle 11">
            <a:extLst>
              <a:ext uri="{FF2B5EF4-FFF2-40B4-BE49-F238E27FC236}">
                <a16:creationId xmlns:a16="http://schemas.microsoft.com/office/drawing/2014/main" id="{6CE8D61B-EBCB-0DAE-B1BA-FF632B8233A3}"/>
              </a:ext>
            </a:extLst>
          </p:cNvPr>
          <p:cNvSpPr/>
          <p:nvPr/>
        </p:nvSpPr>
        <p:spPr>
          <a:xfrm>
            <a:off x="0" y="9245600"/>
            <a:ext cx="6858000" cy="660400"/>
          </a:xfrm>
          <a:prstGeom prst="rect">
            <a:avLst/>
          </a:prstGeom>
          <a:solidFill>
            <a:srgbClr val="415462"/>
          </a:soli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aphicFrame>
        <p:nvGraphicFramePr>
          <p:cNvPr id="14" name="Table 13">
            <a:extLst>
              <a:ext uri="{FF2B5EF4-FFF2-40B4-BE49-F238E27FC236}">
                <a16:creationId xmlns:a16="http://schemas.microsoft.com/office/drawing/2014/main" id="{845BE6B8-3FDC-211B-F3DA-E6F768CF0F66}"/>
              </a:ext>
            </a:extLst>
          </p:cNvPr>
          <p:cNvGraphicFramePr>
            <a:graphicFrameLocks noGrp="1"/>
          </p:cNvGraphicFramePr>
          <p:nvPr>
            <p:extLst>
              <p:ext uri="{D42A27DB-BD31-4B8C-83A1-F6EECF244321}">
                <p14:modId xmlns:p14="http://schemas.microsoft.com/office/powerpoint/2010/main" val="3738553140"/>
              </p:ext>
            </p:extLst>
          </p:nvPr>
        </p:nvGraphicFramePr>
        <p:xfrm>
          <a:off x="3041074" y="6156323"/>
          <a:ext cx="3518651" cy="2661920"/>
        </p:xfrm>
        <a:graphic>
          <a:graphicData uri="http://schemas.openxmlformats.org/drawingml/2006/table">
            <a:tbl>
              <a:tblPr firstRow="1" firstCol="1" bandRow="1"/>
              <a:tblGrid>
                <a:gridCol w="3518651">
                  <a:extLst>
                    <a:ext uri="{9D8B030D-6E8A-4147-A177-3AD203B41FA5}">
                      <a16:colId xmlns:a16="http://schemas.microsoft.com/office/drawing/2014/main" val="2163618874"/>
                    </a:ext>
                  </a:extLst>
                </a:gridCol>
              </a:tblGrid>
              <a:tr h="665480">
                <a:tc>
                  <a:txBody>
                    <a:bodyPr/>
                    <a:lstStyle/>
                    <a:p>
                      <a:pPr algn="l">
                        <a:lnSpc>
                          <a:spcPct val="115000"/>
                        </a:lnSpc>
                        <a:spcAft>
                          <a:spcPts val="800"/>
                        </a:spcAft>
                      </a:pPr>
                      <a:r>
                        <a:rPr lang="en-GB" sz="2600" kern="100" spc="200" dirty="0">
                          <a:solidFill>
                            <a:srgbClr val="415462"/>
                          </a:solidFill>
                          <a:effectLst/>
                          <a:latin typeface="Arial Nova"/>
                          <a:ea typeface="Aptos" panose="020B0004020202020204" pitchFamily="34" charset="0"/>
                          <a:cs typeface="Poppins Medium"/>
                        </a:rPr>
                        <a:t>NAME:</a:t>
                      </a:r>
                      <a:endParaRPr lang="en-GB" sz="1200" kern="100" dirty="0">
                        <a:effectLst/>
                        <a:latin typeface="Arial Nova"/>
                        <a:ea typeface="Aptos" panose="020B0004020202020204" pitchFamily="34" charset="0"/>
                        <a:cs typeface="Poppins Medium"/>
                      </a:endParaRPr>
                    </a:p>
                  </a:txBody>
                  <a:tcPr marL="68580" marR="68580" marT="0" marB="0" anchor="ctr">
                    <a:lnL>
                      <a:noFill/>
                    </a:lnL>
                    <a:lnR>
                      <a:noFill/>
                    </a:lnR>
                    <a:lnT>
                      <a:noFill/>
                    </a:lnT>
                    <a:lnB>
                      <a:noFill/>
                    </a:lnB>
                    <a:noFill/>
                  </a:tcPr>
                </a:tc>
                <a:extLst>
                  <a:ext uri="{0D108BD9-81ED-4DB2-BD59-A6C34878D82A}">
                    <a16:rowId xmlns:a16="http://schemas.microsoft.com/office/drawing/2014/main" val="3275992244"/>
                  </a:ext>
                </a:extLst>
              </a:tr>
              <a:tr h="665480">
                <a:tc>
                  <a:txBody>
                    <a:bodyPr/>
                    <a:lstStyle/>
                    <a:p>
                      <a:pPr algn="l">
                        <a:lnSpc>
                          <a:spcPct val="115000"/>
                        </a:lnSpc>
                        <a:spcAft>
                          <a:spcPts val="800"/>
                        </a:spcAft>
                      </a:pPr>
                      <a:r>
                        <a:rPr lang="en-GB" sz="2600" kern="100" dirty="0">
                          <a:solidFill>
                            <a:srgbClr val="415462"/>
                          </a:solidFill>
                          <a:effectLst/>
                          <a:latin typeface="Arial Nova"/>
                          <a:ea typeface="Aptos" panose="020B0004020202020204" pitchFamily="34" charset="0"/>
                          <a:cs typeface="Poppins"/>
                        </a:rPr>
                        <a:t>……………………….</a:t>
                      </a:r>
                      <a:endParaRPr lang="en-GB" sz="1200" kern="100" dirty="0">
                        <a:effectLst/>
                        <a:latin typeface="Arial Nova"/>
                        <a:ea typeface="Aptos" panose="020B0004020202020204" pitchFamily="34" charset="0"/>
                        <a:cs typeface="Poppins"/>
                      </a:endParaRPr>
                    </a:p>
                  </a:txBody>
                  <a:tcPr marL="68580" marR="68580" marT="0" marB="0" anchor="ctr">
                    <a:lnL>
                      <a:noFill/>
                    </a:lnL>
                    <a:lnR>
                      <a:noFill/>
                    </a:lnR>
                    <a:lnT>
                      <a:noFill/>
                    </a:lnT>
                    <a:lnB>
                      <a:noFill/>
                    </a:lnB>
                    <a:noFill/>
                  </a:tcPr>
                </a:tc>
                <a:extLst>
                  <a:ext uri="{0D108BD9-81ED-4DB2-BD59-A6C34878D82A}">
                    <a16:rowId xmlns:a16="http://schemas.microsoft.com/office/drawing/2014/main" val="1908977506"/>
                  </a:ext>
                </a:extLst>
              </a:tr>
              <a:tr h="665480">
                <a:tc>
                  <a:txBody>
                    <a:bodyPr/>
                    <a:lstStyle/>
                    <a:p>
                      <a:pPr algn="l">
                        <a:lnSpc>
                          <a:spcPct val="115000"/>
                        </a:lnSpc>
                        <a:spcAft>
                          <a:spcPts val="800"/>
                        </a:spcAft>
                      </a:pPr>
                      <a:r>
                        <a:rPr lang="en-GB" sz="2600" kern="100" spc="200" dirty="0">
                          <a:solidFill>
                            <a:srgbClr val="415462"/>
                          </a:solidFill>
                          <a:effectLst/>
                          <a:latin typeface="Arial Nova"/>
                          <a:ea typeface="Aptos" panose="020B0004020202020204" pitchFamily="34" charset="0"/>
                          <a:cs typeface="Poppins Medium"/>
                        </a:rPr>
                        <a:t>TUTOR GROUP:</a:t>
                      </a:r>
                      <a:endParaRPr lang="en-GB" sz="1200" kern="100" dirty="0">
                        <a:effectLst/>
                        <a:latin typeface="Aptos"/>
                        <a:ea typeface="Aptos" panose="020B0004020202020204" pitchFamily="34" charset="0"/>
                        <a:cs typeface="Times New Roman" panose="02020603050405020304" pitchFamily="18" charset="0"/>
                      </a:endParaRPr>
                    </a:p>
                  </a:txBody>
                  <a:tcPr marL="68580" marR="68580" marT="0" marB="0" anchor="ctr">
                    <a:lnL>
                      <a:noFill/>
                    </a:lnL>
                    <a:lnR>
                      <a:noFill/>
                    </a:lnR>
                    <a:lnT>
                      <a:noFill/>
                    </a:lnT>
                    <a:lnB>
                      <a:noFill/>
                    </a:lnB>
                    <a:noFill/>
                  </a:tcPr>
                </a:tc>
                <a:extLst>
                  <a:ext uri="{0D108BD9-81ED-4DB2-BD59-A6C34878D82A}">
                    <a16:rowId xmlns:a16="http://schemas.microsoft.com/office/drawing/2014/main" val="2960807682"/>
                  </a:ext>
                </a:extLst>
              </a:tr>
              <a:tr h="665480">
                <a:tc>
                  <a:txBody>
                    <a:bodyPr/>
                    <a:lstStyle/>
                    <a:p>
                      <a:pPr algn="l">
                        <a:lnSpc>
                          <a:spcPct val="115000"/>
                        </a:lnSpc>
                        <a:spcAft>
                          <a:spcPts val="800"/>
                        </a:spcAft>
                      </a:pPr>
                      <a:r>
                        <a:rPr lang="en-GB" sz="2600" kern="100" dirty="0">
                          <a:solidFill>
                            <a:srgbClr val="415462"/>
                          </a:solidFill>
                          <a:effectLst/>
                          <a:latin typeface="Arial Nova"/>
                          <a:ea typeface="Aptos" panose="020B0004020202020204" pitchFamily="34" charset="0"/>
                          <a:cs typeface="Poppins"/>
                        </a:rPr>
                        <a:t>……………………….</a:t>
                      </a:r>
                      <a:endParaRPr lang="en-GB" sz="1200" kern="100" dirty="0">
                        <a:effectLst/>
                        <a:latin typeface="Arial Nova"/>
                        <a:ea typeface="Aptos" panose="020B0004020202020204" pitchFamily="34" charset="0"/>
                        <a:cs typeface="Poppins"/>
                      </a:endParaRPr>
                    </a:p>
                  </a:txBody>
                  <a:tcPr marL="68580" marR="68580" marT="0" marB="0" anchor="ctr">
                    <a:lnL>
                      <a:noFill/>
                    </a:lnL>
                    <a:lnR>
                      <a:noFill/>
                    </a:lnR>
                    <a:lnT>
                      <a:noFill/>
                    </a:lnT>
                    <a:lnB>
                      <a:noFill/>
                    </a:lnB>
                    <a:noFill/>
                  </a:tcPr>
                </a:tc>
                <a:extLst>
                  <a:ext uri="{0D108BD9-81ED-4DB2-BD59-A6C34878D82A}">
                    <a16:rowId xmlns:a16="http://schemas.microsoft.com/office/drawing/2014/main" val="1078602069"/>
                  </a:ext>
                </a:extLst>
              </a:tr>
            </a:tbl>
          </a:graphicData>
        </a:graphic>
      </p:graphicFrame>
      <p:sp>
        <p:nvSpPr>
          <p:cNvPr id="2" name="Rectangle 2">
            <a:extLst>
              <a:ext uri="{FF2B5EF4-FFF2-40B4-BE49-F238E27FC236}">
                <a16:creationId xmlns:a16="http://schemas.microsoft.com/office/drawing/2014/main" id="{C949631C-7E17-136D-2D29-CFE615DBF97A}"/>
              </a:ext>
            </a:extLst>
          </p:cNvPr>
          <p:cNvSpPr>
            <a:spLocks noChangeArrowheads="1"/>
          </p:cNvSpPr>
          <p:nvPr/>
        </p:nvSpPr>
        <p:spPr bwMode="auto">
          <a:xfrm>
            <a:off x="0" y="2658399"/>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Text Box 2">
            <a:extLst>
              <a:ext uri="{FF2B5EF4-FFF2-40B4-BE49-F238E27FC236}">
                <a16:creationId xmlns:a16="http://schemas.microsoft.com/office/drawing/2014/main" id="{EC153B7C-FBC0-9E24-9AC8-D90BD7CEA2EE}"/>
              </a:ext>
            </a:extLst>
          </p:cNvPr>
          <p:cNvSpPr txBox="1">
            <a:spLocks noChangeArrowheads="1"/>
          </p:cNvSpPr>
          <p:nvPr/>
        </p:nvSpPr>
        <p:spPr bwMode="auto">
          <a:xfrm>
            <a:off x="0" y="3360566"/>
            <a:ext cx="6858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algn="ctr" defTabSz="914400" eaLnBrk="0" fontAlgn="base" hangingPunct="0">
              <a:spcBef>
                <a:spcPct val="0"/>
              </a:spcBef>
              <a:spcAft>
                <a:spcPct val="0"/>
              </a:spcAft>
            </a:pPr>
            <a:r>
              <a:rPr lang="en-US" altLang="en-US" sz="8800" b="1" dirty="0">
                <a:solidFill>
                  <a:srgbClr val="82C7B5"/>
                </a:solidFill>
                <a:latin typeface="Rastanty Cortez"/>
                <a:cs typeface="Poppins"/>
              </a:rPr>
              <a:t>Year 8</a:t>
            </a:r>
            <a:endParaRPr kumimoji="0" lang="en-US" altLang="en-US" sz="8800" b="0" i="0" u="none" strike="noStrike" cap="none" normalizeH="0" baseline="0" dirty="0">
              <a:ln>
                <a:noFill/>
              </a:ln>
              <a:solidFill>
                <a:schemeClr val="tx1"/>
              </a:solidFill>
              <a:effectLst/>
              <a:latin typeface="Arial" panose="020B0604020202020204" pitchFamily="34" charset="0"/>
            </a:endParaRPr>
          </a:p>
        </p:txBody>
      </p:sp>
      <p:pic>
        <p:nvPicPr>
          <p:cNvPr id="5" name="Picture 4" descr="books Icon - Free PNG &amp; SVG 137857 - Noun Project">
            <a:extLst>
              <a:ext uri="{FF2B5EF4-FFF2-40B4-BE49-F238E27FC236}">
                <a16:creationId xmlns:a16="http://schemas.microsoft.com/office/drawing/2014/main" id="{F2AB1257-FD70-E095-07B7-3D011B728437}"/>
              </a:ext>
            </a:extLst>
          </p:cNvPr>
          <p:cNvPicPr>
            <a:picLocks noChangeAspect="1"/>
          </p:cNvPicPr>
          <p:nvPr/>
        </p:nvPicPr>
        <p:blipFill>
          <a:blip r:embed="rId3"/>
          <a:stretch>
            <a:fillRect/>
          </a:stretch>
        </p:blipFill>
        <p:spPr>
          <a:xfrm>
            <a:off x="229934" y="6060599"/>
            <a:ext cx="2539682" cy="2539682"/>
          </a:xfrm>
          <a:prstGeom prst="rect">
            <a:avLst/>
          </a:prstGeom>
        </p:spPr>
      </p:pic>
    </p:spTree>
    <p:extLst>
      <p:ext uri="{BB962C8B-B14F-4D97-AF65-F5344CB8AC3E}">
        <p14:creationId xmlns:p14="http://schemas.microsoft.com/office/powerpoint/2010/main" val="2994178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899A4-039C-97FA-545F-DDEDD0D5A91E}"/>
              </a:ext>
            </a:extLst>
          </p:cNvPr>
          <p:cNvSpPr>
            <a:spLocks noGrp="1"/>
          </p:cNvSpPr>
          <p:nvPr>
            <p:ph type="title"/>
          </p:nvPr>
        </p:nvSpPr>
        <p:spPr>
          <a:xfrm>
            <a:off x="471488" y="527405"/>
            <a:ext cx="5915025" cy="1324374"/>
          </a:xfrm>
          <a:solidFill>
            <a:schemeClr val="tx1"/>
          </a:solidFill>
        </p:spPr>
        <p:txBody>
          <a:bodyPr>
            <a:normAutofit/>
          </a:bodyPr>
          <a:lstStyle/>
          <a:p>
            <a:pPr algn="ctr"/>
            <a:r>
              <a:rPr lang="en-GB" sz="3600" b="1" dirty="0">
                <a:solidFill>
                  <a:srgbClr val="FFFFFF"/>
                </a:solidFill>
              </a:rPr>
              <a:t>Year 8 – What books are included in the canon?</a:t>
            </a:r>
            <a:endParaRPr lang="en-US"/>
          </a:p>
        </p:txBody>
      </p:sp>
      <p:sp>
        <p:nvSpPr>
          <p:cNvPr id="3" name="Content Placeholder 2">
            <a:extLst>
              <a:ext uri="{FF2B5EF4-FFF2-40B4-BE49-F238E27FC236}">
                <a16:creationId xmlns:a16="http://schemas.microsoft.com/office/drawing/2014/main" id="{8F9839DE-39E6-C7C9-1CF1-AFA6835EA972}"/>
              </a:ext>
            </a:extLst>
          </p:cNvPr>
          <p:cNvSpPr>
            <a:spLocks noGrp="1"/>
          </p:cNvSpPr>
          <p:nvPr>
            <p:ph idx="1"/>
          </p:nvPr>
        </p:nvSpPr>
        <p:spPr>
          <a:xfrm>
            <a:off x="336021" y="2110259"/>
            <a:ext cx="6202891" cy="6285266"/>
          </a:xfrm>
        </p:spPr>
        <p:txBody>
          <a:bodyPr vert="horz" lIns="91440" tIns="45720" rIns="91440" bIns="45720" rtlCol="0" anchor="t">
            <a:noAutofit/>
          </a:bodyPr>
          <a:lstStyle/>
          <a:p>
            <a:pPr>
              <a:buNone/>
            </a:pPr>
            <a:endParaRPr lang="en-US" sz="2000" dirty="0"/>
          </a:p>
          <a:p>
            <a:pPr>
              <a:buFont typeface="Arial"/>
              <a:buChar char="•"/>
            </a:pPr>
            <a:r>
              <a:rPr lang="en-US" sz="2000" dirty="0"/>
              <a:t>The Bone Sparrow by Zana </a:t>
            </a:r>
            <a:r>
              <a:rPr lang="en-US" sz="2000" dirty="0" err="1"/>
              <a:t>Fraillon</a:t>
            </a:r>
            <a:r>
              <a:rPr lang="en-US" sz="2000" dirty="0"/>
              <a:t> (prose novel) 11+</a:t>
            </a:r>
          </a:p>
          <a:p>
            <a:pPr>
              <a:buFont typeface="Arial"/>
              <a:buChar char="•"/>
            </a:pPr>
            <a:r>
              <a:rPr lang="en-US" sz="2000" dirty="0"/>
              <a:t>The Diary of a Young Girl (non-fiction) 12+</a:t>
            </a:r>
          </a:p>
          <a:p>
            <a:pPr>
              <a:buFont typeface="Arial"/>
              <a:buChar char="•"/>
            </a:pPr>
            <a:r>
              <a:rPr lang="en-US" sz="2000" dirty="0"/>
              <a:t>The Diary of Anne Frank: Abridged for Young Readers (non-fiction) 9+</a:t>
            </a:r>
          </a:p>
          <a:p>
            <a:pPr>
              <a:buFont typeface="Arial"/>
              <a:buChar char="•"/>
            </a:pPr>
            <a:r>
              <a:rPr lang="en-US" sz="2000" dirty="0"/>
              <a:t>Echo Mountain by Lauren Wok (prose novel) 12+</a:t>
            </a:r>
          </a:p>
          <a:p>
            <a:pPr>
              <a:buFont typeface="Arial"/>
              <a:buChar char="•"/>
            </a:pPr>
            <a:r>
              <a:rPr lang="en-US" sz="2000" dirty="0"/>
              <a:t>One by Sarah Crossan (verse novel) 12+</a:t>
            </a:r>
          </a:p>
          <a:p>
            <a:pPr>
              <a:buFont typeface="Arial"/>
              <a:buChar char="•"/>
            </a:pPr>
            <a:r>
              <a:rPr lang="en-US" sz="2000" dirty="0"/>
              <a:t>The Hobbit by J.R.R Tolkien (prose novel) 12+</a:t>
            </a:r>
          </a:p>
          <a:p>
            <a:pPr>
              <a:buFont typeface="Arial"/>
              <a:buChar char="•"/>
            </a:pPr>
            <a:r>
              <a:rPr lang="en-US" sz="2000" dirty="0"/>
              <a:t>Can You See Me? By Libby Scott and Rebecca Westcott (prose novel) 10+</a:t>
            </a:r>
          </a:p>
          <a:p>
            <a:pPr>
              <a:buFont typeface="Arial"/>
              <a:buChar char="•"/>
            </a:pPr>
            <a:r>
              <a:rPr lang="en-US" sz="2000" dirty="0"/>
              <a:t>The Crossover by Kwame Alexander (verse novel) 12+</a:t>
            </a:r>
          </a:p>
          <a:p>
            <a:pPr>
              <a:buFont typeface="Arial"/>
              <a:buChar char="•"/>
            </a:pPr>
            <a:r>
              <a:rPr lang="en-US" sz="2000" dirty="0"/>
              <a:t>The Crossover by Kwame Alexander (graphic novel) 10+</a:t>
            </a:r>
          </a:p>
          <a:p>
            <a:pPr>
              <a:buFont typeface="Arial"/>
              <a:buChar char="•"/>
            </a:pPr>
            <a:r>
              <a:rPr lang="en-US" sz="2000" dirty="0"/>
              <a:t>Flying Lessons &amp; Other Stories by Ellen Oh (short stories) 9+ </a:t>
            </a:r>
          </a:p>
          <a:p>
            <a:pPr>
              <a:buFont typeface="Arial"/>
              <a:buChar char="•"/>
            </a:pPr>
            <a:r>
              <a:rPr lang="en-US" sz="2000" dirty="0"/>
              <a:t>When the Sky Falls by Phil Earle (prose novel) 11+</a:t>
            </a:r>
          </a:p>
          <a:p>
            <a:pPr>
              <a:buFont typeface="Arial"/>
              <a:buChar char="•"/>
            </a:pPr>
            <a:r>
              <a:rPr lang="en-US" sz="2000" dirty="0"/>
              <a:t>The Giver by Lois Lowry (prose novel) 12+</a:t>
            </a:r>
          </a:p>
          <a:p>
            <a:pPr>
              <a:buFont typeface="Arial"/>
              <a:buChar char="•"/>
            </a:pPr>
            <a:r>
              <a:rPr lang="en-US" sz="2000" dirty="0"/>
              <a:t>Coram Boy by Jamila Gavin (prose novel) 12+</a:t>
            </a:r>
          </a:p>
          <a:p>
            <a:pPr>
              <a:buFont typeface="Arial"/>
              <a:buChar char="•"/>
            </a:pPr>
            <a:r>
              <a:rPr lang="en-US" sz="2000" dirty="0"/>
              <a:t>Green Rising by Wren James (prose novel) 12+</a:t>
            </a:r>
          </a:p>
          <a:p>
            <a:pPr>
              <a:buFont typeface="Arial"/>
              <a:buChar char="•"/>
            </a:pPr>
            <a:r>
              <a:rPr lang="en-US" sz="2000" dirty="0"/>
              <a:t>The Hunger Games by Suzanne Collins (prose novel) 12+</a:t>
            </a:r>
          </a:p>
          <a:p>
            <a:pPr marL="0" indent="0">
              <a:buFont typeface="Arial"/>
              <a:buNone/>
            </a:pPr>
            <a:endParaRPr lang="en-US" sz="1800" dirty="0"/>
          </a:p>
          <a:p>
            <a:pPr marL="0" indent="0">
              <a:buNone/>
            </a:pPr>
            <a:endParaRPr lang="en-GB" dirty="0"/>
          </a:p>
        </p:txBody>
      </p:sp>
    </p:spTree>
    <p:extLst>
      <p:ext uri="{BB962C8B-B14F-4D97-AF65-F5344CB8AC3E}">
        <p14:creationId xmlns:p14="http://schemas.microsoft.com/office/powerpoint/2010/main" val="615658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B539F-9477-B1FE-4D7B-015FD83F7D0E}"/>
              </a:ext>
            </a:extLst>
          </p:cNvPr>
          <p:cNvSpPr>
            <a:spLocks noGrp="1"/>
          </p:cNvSpPr>
          <p:nvPr>
            <p:ph type="title"/>
          </p:nvPr>
        </p:nvSpPr>
        <p:spPr>
          <a:xfrm>
            <a:off x="471488" y="412219"/>
            <a:ext cx="5915025" cy="774453"/>
          </a:xfrm>
          <a:solidFill>
            <a:schemeClr val="tx1"/>
          </a:solidFill>
        </p:spPr>
        <p:txBody>
          <a:bodyPr>
            <a:normAutofit/>
          </a:bodyPr>
          <a:lstStyle/>
          <a:p>
            <a:pPr algn="ctr"/>
            <a:r>
              <a:rPr lang="en-GB" sz="3200" b="1" dirty="0">
                <a:solidFill>
                  <a:schemeClr val="bg1"/>
                </a:solidFill>
              </a:rPr>
              <a:t>The Reading Challenge</a:t>
            </a:r>
          </a:p>
        </p:txBody>
      </p:sp>
      <p:sp>
        <p:nvSpPr>
          <p:cNvPr id="3" name="Content Placeholder 2">
            <a:extLst>
              <a:ext uri="{FF2B5EF4-FFF2-40B4-BE49-F238E27FC236}">
                <a16:creationId xmlns:a16="http://schemas.microsoft.com/office/drawing/2014/main" id="{7A0381F5-867D-57D9-7A0B-DE20D5CF9867}"/>
              </a:ext>
            </a:extLst>
          </p:cNvPr>
          <p:cNvSpPr>
            <a:spLocks noGrp="1"/>
          </p:cNvSpPr>
          <p:nvPr>
            <p:ph idx="1"/>
          </p:nvPr>
        </p:nvSpPr>
        <p:spPr>
          <a:xfrm>
            <a:off x="471488" y="1555697"/>
            <a:ext cx="5916330" cy="7707712"/>
          </a:xfrm>
        </p:spPr>
        <p:txBody>
          <a:bodyPr vert="horz" lIns="91440" tIns="45720" rIns="91440" bIns="45720" rtlCol="0" anchor="t">
            <a:normAutofit/>
          </a:bodyPr>
          <a:lstStyle/>
          <a:p>
            <a:pPr marL="0" indent="0">
              <a:buNone/>
            </a:pPr>
            <a:r>
              <a:rPr lang="en-GB" sz="2000" b="1" dirty="0">
                <a:ea typeface="+mn-lt"/>
                <a:cs typeface="Times New Roman"/>
              </a:rPr>
              <a:t>You need to read the books from the River Canon and complete the reflection page in this booklet. This will be checked by your tutor in tutor time.</a:t>
            </a: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pic>
        <p:nvPicPr>
          <p:cNvPr id="4" name="Picture 3" descr="Trophy Cup Bronze PNG Clipart​ | Gallery Yopriceville - High-Quality Free  Images and Transparent PNG Clipart">
            <a:extLst>
              <a:ext uri="{FF2B5EF4-FFF2-40B4-BE49-F238E27FC236}">
                <a16:creationId xmlns:a16="http://schemas.microsoft.com/office/drawing/2014/main" id="{791DA4D9-B426-8F91-0140-45112FBEBD3D}"/>
              </a:ext>
            </a:extLst>
          </p:cNvPr>
          <p:cNvPicPr>
            <a:picLocks noChangeAspect="1"/>
          </p:cNvPicPr>
          <p:nvPr/>
        </p:nvPicPr>
        <p:blipFill>
          <a:blip r:embed="rId2"/>
          <a:stretch>
            <a:fillRect/>
          </a:stretch>
        </p:blipFill>
        <p:spPr>
          <a:xfrm>
            <a:off x="762493" y="2950534"/>
            <a:ext cx="1606111" cy="1486344"/>
          </a:xfrm>
          <a:prstGeom prst="rect">
            <a:avLst/>
          </a:prstGeom>
          <a:ln>
            <a:solidFill>
              <a:schemeClr val="bg1"/>
            </a:solidFill>
          </a:ln>
        </p:spPr>
      </p:pic>
      <p:pic>
        <p:nvPicPr>
          <p:cNvPr id="7" name="Picture 6" descr="Silver trophy cup | Premium Vector">
            <a:extLst>
              <a:ext uri="{FF2B5EF4-FFF2-40B4-BE49-F238E27FC236}">
                <a16:creationId xmlns:a16="http://schemas.microsoft.com/office/drawing/2014/main" id="{822EFEC5-3E01-8B70-B36E-7FB82579F20A}"/>
              </a:ext>
            </a:extLst>
          </p:cNvPr>
          <p:cNvPicPr>
            <a:picLocks noChangeAspect="1"/>
          </p:cNvPicPr>
          <p:nvPr/>
        </p:nvPicPr>
        <p:blipFill>
          <a:blip r:embed="rId3"/>
          <a:stretch>
            <a:fillRect/>
          </a:stretch>
        </p:blipFill>
        <p:spPr>
          <a:xfrm>
            <a:off x="646125" y="4950784"/>
            <a:ext cx="1962089" cy="1893704"/>
          </a:xfrm>
          <a:prstGeom prst="rect">
            <a:avLst/>
          </a:prstGeom>
          <a:ln>
            <a:solidFill>
              <a:schemeClr val="bg1"/>
            </a:solidFill>
          </a:ln>
        </p:spPr>
      </p:pic>
      <p:pic>
        <p:nvPicPr>
          <p:cNvPr id="8" name="Picture 7" descr="Gold Trophy Vector Art, Icons, and ...">
            <a:extLst>
              <a:ext uri="{FF2B5EF4-FFF2-40B4-BE49-F238E27FC236}">
                <a16:creationId xmlns:a16="http://schemas.microsoft.com/office/drawing/2014/main" id="{F2299DF4-399E-4C40-0DB9-BAA0129E2629}"/>
              </a:ext>
            </a:extLst>
          </p:cNvPr>
          <p:cNvPicPr>
            <a:picLocks noChangeAspect="1"/>
          </p:cNvPicPr>
          <p:nvPr/>
        </p:nvPicPr>
        <p:blipFill>
          <a:blip r:embed="rId4"/>
          <a:stretch>
            <a:fillRect/>
          </a:stretch>
        </p:blipFill>
        <p:spPr>
          <a:xfrm>
            <a:off x="616200" y="7224601"/>
            <a:ext cx="2187955" cy="2034806"/>
          </a:xfrm>
          <a:prstGeom prst="rect">
            <a:avLst/>
          </a:prstGeom>
          <a:ln>
            <a:solidFill>
              <a:schemeClr val="bg1"/>
            </a:solidFill>
          </a:ln>
        </p:spPr>
      </p:pic>
      <p:sp>
        <p:nvSpPr>
          <p:cNvPr id="10" name="TextBox 9">
            <a:extLst>
              <a:ext uri="{FF2B5EF4-FFF2-40B4-BE49-F238E27FC236}">
                <a16:creationId xmlns:a16="http://schemas.microsoft.com/office/drawing/2014/main" id="{416BF2D8-FFCC-1BF7-C8C6-9F678BE3CF3B}"/>
              </a:ext>
            </a:extLst>
          </p:cNvPr>
          <p:cNvSpPr txBox="1"/>
          <p:nvPr/>
        </p:nvSpPr>
        <p:spPr>
          <a:xfrm>
            <a:off x="2804402" y="2951643"/>
            <a:ext cx="344166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You will achieve bronze if you read at least </a:t>
            </a:r>
            <a:r>
              <a:rPr lang="en-GB" sz="2400" b="1" dirty="0"/>
              <a:t>four</a:t>
            </a:r>
            <a:r>
              <a:rPr lang="en-GB" sz="2400" dirty="0"/>
              <a:t> books.</a:t>
            </a:r>
          </a:p>
        </p:txBody>
      </p:sp>
      <p:sp>
        <p:nvSpPr>
          <p:cNvPr id="14" name="TextBox 13">
            <a:extLst>
              <a:ext uri="{FF2B5EF4-FFF2-40B4-BE49-F238E27FC236}">
                <a16:creationId xmlns:a16="http://schemas.microsoft.com/office/drawing/2014/main" id="{0CB2913B-F2C3-A988-4D15-ADF85F3A4929}"/>
              </a:ext>
            </a:extLst>
          </p:cNvPr>
          <p:cNvSpPr txBox="1"/>
          <p:nvPr/>
        </p:nvSpPr>
        <p:spPr>
          <a:xfrm>
            <a:off x="2816904" y="5154576"/>
            <a:ext cx="344166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You will achieve silver  if you read at least </a:t>
            </a:r>
            <a:r>
              <a:rPr lang="en-GB" sz="2400" b="1" dirty="0"/>
              <a:t>five </a:t>
            </a:r>
            <a:r>
              <a:rPr lang="en-GB" sz="2400" dirty="0"/>
              <a:t>books.</a:t>
            </a:r>
          </a:p>
        </p:txBody>
      </p:sp>
      <p:sp>
        <p:nvSpPr>
          <p:cNvPr id="15" name="TextBox 14">
            <a:extLst>
              <a:ext uri="{FF2B5EF4-FFF2-40B4-BE49-F238E27FC236}">
                <a16:creationId xmlns:a16="http://schemas.microsoft.com/office/drawing/2014/main" id="{F430214D-D9E6-4444-D734-1D62810607F2}"/>
              </a:ext>
            </a:extLst>
          </p:cNvPr>
          <p:cNvSpPr txBox="1"/>
          <p:nvPr/>
        </p:nvSpPr>
        <p:spPr>
          <a:xfrm>
            <a:off x="2930260" y="7501491"/>
            <a:ext cx="344166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You will achieve gold if you read </a:t>
            </a:r>
            <a:r>
              <a:rPr lang="en-GB" sz="2400" b="1" dirty="0"/>
              <a:t>seven</a:t>
            </a:r>
            <a:r>
              <a:rPr lang="en-GB" sz="2400" dirty="0"/>
              <a:t>, or more, </a:t>
            </a:r>
            <a:r>
              <a:rPr lang="en-GB" sz="2400" b="1" dirty="0"/>
              <a:t> </a:t>
            </a:r>
            <a:r>
              <a:rPr lang="en-GB" sz="2400" dirty="0"/>
              <a:t>books.</a:t>
            </a:r>
          </a:p>
        </p:txBody>
      </p:sp>
    </p:spTree>
    <p:extLst>
      <p:ext uri="{BB962C8B-B14F-4D97-AF65-F5344CB8AC3E}">
        <p14:creationId xmlns:p14="http://schemas.microsoft.com/office/powerpoint/2010/main" val="2754186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2B2DF-F535-A1A6-3EFE-55718FE42B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665F59-9F1D-35BA-EAC5-B8CF413B3760}"/>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The Bones Sparrow by Zana </a:t>
            </a:r>
            <a:r>
              <a:rPr lang="en-US" sz="2000" b="1" dirty="0" err="1">
                <a:solidFill>
                  <a:schemeClr val="bg1"/>
                </a:solidFill>
                <a:ea typeface="+mj-lt"/>
                <a:cs typeface="+mj-lt"/>
              </a:rPr>
              <a:t>Fraillon</a:t>
            </a:r>
            <a:endParaRPr lang="en-GB" sz="2000" b="1" dirty="0" err="1">
              <a:solidFill>
                <a:schemeClr val="bg1"/>
              </a:solidFill>
              <a:ea typeface="+mj-lt"/>
              <a:cs typeface="+mj-lt"/>
            </a:endParaRPr>
          </a:p>
        </p:txBody>
      </p:sp>
      <p:sp>
        <p:nvSpPr>
          <p:cNvPr id="3" name="Content Placeholder 2">
            <a:extLst>
              <a:ext uri="{FF2B5EF4-FFF2-40B4-BE49-F238E27FC236}">
                <a16:creationId xmlns:a16="http://schemas.microsoft.com/office/drawing/2014/main" id="{6AAE2420-269C-07D6-ADA3-5D8F03B74DA1}"/>
              </a:ext>
            </a:extLst>
          </p:cNvPr>
          <p:cNvSpPr>
            <a:spLocks noGrp="1"/>
          </p:cNvSpPr>
          <p:nvPr>
            <p:ph idx="1"/>
          </p:nvPr>
        </p:nvSpPr>
        <p:spPr>
          <a:xfrm>
            <a:off x="471488" y="1094953"/>
            <a:ext cx="2988145"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11+</a:t>
            </a:r>
            <a:endParaRPr lang="en-US" sz="140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Born in a refugee camp, Subhi knows only the world within its fences and dreams of the sea bringing him treasures. One day, the sea brings him Jimmie, a girl with a bone sparrow necklace and a notebook she cannot read. Through sharing her family’s story, Subhi and Jimmie discover the power of their own voices and the importance of hope.</a:t>
            </a:r>
            <a:endParaRPr lang="en-GB" dirty="0"/>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7C140F66-3C15-23B1-0018-58F3A8F2C3E4}"/>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A02837C3-517A-54AB-B9EA-9A0024B800E8}"/>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82255E2A-FBAE-A7A8-E99F-B71B80E9B1B6}"/>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7DF07AE3-F26F-F6AA-1A6A-8B86183B6157}"/>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The Bone Sparrow eBook : Fraillon, Zana: Amazon.co.uk: Kindle Store">
            <a:extLst>
              <a:ext uri="{FF2B5EF4-FFF2-40B4-BE49-F238E27FC236}">
                <a16:creationId xmlns:a16="http://schemas.microsoft.com/office/drawing/2014/main" id="{9119F0F1-91FA-1A80-6C8A-B2E2FE60F7DB}"/>
              </a:ext>
            </a:extLst>
          </p:cNvPr>
          <p:cNvPicPr>
            <a:picLocks noChangeAspect="1"/>
          </p:cNvPicPr>
          <p:nvPr/>
        </p:nvPicPr>
        <p:blipFill>
          <a:blip r:embed="rId3"/>
          <a:stretch>
            <a:fillRect/>
          </a:stretch>
        </p:blipFill>
        <p:spPr>
          <a:xfrm>
            <a:off x="3896782" y="1087966"/>
            <a:ext cx="2010835" cy="2785534"/>
          </a:xfrm>
          <a:prstGeom prst="rect">
            <a:avLst/>
          </a:prstGeom>
        </p:spPr>
      </p:pic>
    </p:spTree>
    <p:extLst>
      <p:ext uri="{BB962C8B-B14F-4D97-AF65-F5344CB8AC3E}">
        <p14:creationId xmlns:p14="http://schemas.microsoft.com/office/powerpoint/2010/main" val="1078023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DC48C-3D9E-88A0-8F77-B6AF4F8318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08C827-0695-2E9A-D80D-8355A6FE635C}"/>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The</a:t>
            </a:r>
            <a:r>
              <a:rPr lang="en-GB" sz="2000" b="1" dirty="0">
                <a:solidFill>
                  <a:schemeClr val="bg1"/>
                </a:solidFill>
                <a:ea typeface="+mj-lt"/>
                <a:cs typeface="+mj-lt"/>
              </a:rPr>
              <a:t> Diary of a Young Girl by Anne Frank</a:t>
            </a:r>
          </a:p>
        </p:txBody>
      </p:sp>
      <p:sp>
        <p:nvSpPr>
          <p:cNvPr id="3" name="Content Placeholder 2">
            <a:extLst>
              <a:ext uri="{FF2B5EF4-FFF2-40B4-BE49-F238E27FC236}">
                <a16:creationId xmlns:a16="http://schemas.microsoft.com/office/drawing/2014/main" id="{AB1C3E4D-9272-5DC3-E959-0BEAF2D8AF76}"/>
              </a:ext>
            </a:extLst>
          </p:cNvPr>
          <p:cNvSpPr>
            <a:spLocks noGrp="1"/>
          </p:cNvSpPr>
          <p:nvPr>
            <p:ph idx="1"/>
          </p:nvPr>
        </p:nvSpPr>
        <p:spPr>
          <a:xfrm>
            <a:off x="471488" y="1027220"/>
            <a:ext cx="3817879" cy="3081614"/>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Non-fiction  </a:t>
            </a:r>
            <a:r>
              <a:rPr lang="en-GB" sz="1400" b="1" dirty="0">
                <a:ea typeface="+mn-lt"/>
                <a:cs typeface="Times New Roman"/>
              </a:rPr>
              <a:t>Reading age: </a:t>
            </a:r>
            <a:r>
              <a:rPr lang="en-GB" sz="1400" dirty="0">
                <a:ea typeface="+mn-lt"/>
                <a:cs typeface="Times New Roman"/>
              </a:rPr>
              <a:t>Original - 12+   Young reader's edition – 9+</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Anne Frank’s </a:t>
            </a:r>
            <a:r>
              <a:rPr lang="en-GB" sz="1400" i="1" dirty="0">
                <a:ea typeface="+mn-lt"/>
                <a:cs typeface="+mn-lt"/>
              </a:rPr>
              <a:t>Diary of a Young Girl</a:t>
            </a:r>
            <a:r>
              <a:rPr lang="en-GB" sz="1400" dirty="0">
                <a:ea typeface="+mn-lt"/>
                <a:cs typeface="+mn-lt"/>
              </a:rPr>
              <a:t> is a powerful and unforgettable account of an ordinary yet remarkable teenage girl. In 1942, thirteen-year-old Anne and her family went into hiding in Amsterdam to escape the Nazi occupation. Through her diary, she captures the fear, hope, and resilience of life in hiding until their betrayal in 1944.</a:t>
            </a:r>
            <a:endParaRPr lang="en-GB" sz="1400"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DC8687B3-0BE0-9C95-F526-2E95E709C6C0}"/>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F63E10DC-63CB-49FD-0392-07D8F20D599E}"/>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280BE770-2C8D-9179-FF94-034A7D0297F4}"/>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4F3A5E44-8541-B9C8-DDE3-1C7605B799B0}"/>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The Diary of a Young Girl: Amazon.co.uk: Frank, Anne, Pressler, Mirjam,  Massotty, Susan: 9780141315188: Books">
            <a:extLst>
              <a:ext uri="{FF2B5EF4-FFF2-40B4-BE49-F238E27FC236}">
                <a16:creationId xmlns:a16="http://schemas.microsoft.com/office/drawing/2014/main" id="{8FFE30D7-51ED-DC4C-9D26-5D788F4FAE1C}"/>
              </a:ext>
            </a:extLst>
          </p:cNvPr>
          <p:cNvPicPr>
            <a:picLocks noChangeAspect="1"/>
          </p:cNvPicPr>
          <p:nvPr/>
        </p:nvPicPr>
        <p:blipFill>
          <a:blip r:embed="rId3"/>
          <a:stretch>
            <a:fillRect/>
          </a:stretch>
        </p:blipFill>
        <p:spPr>
          <a:xfrm>
            <a:off x="4578879" y="1020233"/>
            <a:ext cx="1781175" cy="2904067"/>
          </a:xfrm>
          <a:prstGeom prst="rect">
            <a:avLst/>
          </a:prstGeom>
        </p:spPr>
      </p:pic>
    </p:spTree>
    <p:extLst>
      <p:ext uri="{BB962C8B-B14F-4D97-AF65-F5344CB8AC3E}">
        <p14:creationId xmlns:p14="http://schemas.microsoft.com/office/powerpoint/2010/main" val="2064239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17E38-7235-7495-51D6-BCB1CE1E0E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407C47-9034-8129-9BF4-FEFA6F18F8D6}"/>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Echo</a:t>
            </a:r>
            <a:r>
              <a:rPr lang="en-GB" sz="2000" b="1" dirty="0">
                <a:solidFill>
                  <a:schemeClr val="bg1"/>
                </a:solidFill>
                <a:ea typeface="+mj-lt"/>
                <a:cs typeface="+mj-lt"/>
              </a:rPr>
              <a:t> Mountain by Lauren Wolk</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72754463-5864-42BA-A25D-345B70C6279C}"/>
              </a:ext>
            </a:extLst>
          </p:cNvPr>
          <p:cNvSpPr>
            <a:spLocks noGrp="1"/>
          </p:cNvSpPr>
          <p:nvPr>
            <p:ph idx="1"/>
          </p:nvPr>
        </p:nvSpPr>
        <p:spPr>
          <a:xfrm>
            <a:off x="471488" y="1094953"/>
            <a:ext cx="2988145"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In 1933, after losing everything, Ellie and her family start a new life on Echo Mountain, where she roams freely and finds mysterious wooden carvings left just for her. When her father is badly injured, Ellie’s search for a cure leads her to Cate, the mountain’s outcast witch, and Larkin, a wild boy. Through them, she learns the true meaning of courage, healing, and looking beyond appearances.</a:t>
            </a:r>
            <a:endParaRPr lang="en-GB" sz="1400"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DB1F05D9-E372-12FB-555A-27C5AD07D08B}"/>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0E603F9E-6E6A-37DE-D067-29B1FC662A36}"/>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9E0FC048-1D5A-81BA-ECF4-EA74D9DFE4BA}"/>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EA895378-A7C1-2B20-7217-60AD5B6A2921}"/>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Echo Mountain">
            <a:extLst>
              <a:ext uri="{FF2B5EF4-FFF2-40B4-BE49-F238E27FC236}">
                <a16:creationId xmlns:a16="http://schemas.microsoft.com/office/drawing/2014/main" id="{50D94DA3-02A7-E277-9746-3BDAA61854E3}"/>
              </a:ext>
            </a:extLst>
          </p:cNvPr>
          <p:cNvPicPr>
            <a:picLocks noChangeAspect="1"/>
          </p:cNvPicPr>
          <p:nvPr/>
        </p:nvPicPr>
        <p:blipFill>
          <a:blip r:embed="rId3"/>
          <a:stretch>
            <a:fillRect/>
          </a:stretch>
        </p:blipFill>
        <p:spPr>
          <a:xfrm>
            <a:off x="3896783" y="1087966"/>
            <a:ext cx="2180167" cy="2785534"/>
          </a:xfrm>
          <a:prstGeom prst="rect">
            <a:avLst/>
          </a:prstGeom>
        </p:spPr>
      </p:pic>
    </p:spTree>
    <p:extLst>
      <p:ext uri="{BB962C8B-B14F-4D97-AF65-F5344CB8AC3E}">
        <p14:creationId xmlns:p14="http://schemas.microsoft.com/office/powerpoint/2010/main" val="3233895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29E74-7283-BE05-7852-85338701F0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E58AAA-F918-044F-B937-B109D3EBDDAD}"/>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One by Sarah Crossan</a:t>
            </a:r>
            <a:endParaRPr lang="en-US" dirty="0"/>
          </a:p>
        </p:txBody>
      </p:sp>
      <p:sp>
        <p:nvSpPr>
          <p:cNvPr id="3" name="Content Placeholder 2">
            <a:extLst>
              <a:ext uri="{FF2B5EF4-FFF2-40B4-BE49-F238E27FC236}">
                <a16:creationId xmlns:a16="http://schemas.microsoft.com/office/drawing/2014/main" id="{94307EC9-0490-D039-D15C-382AC92DD15C}"/>
              </a:ext>
            </a:extLst>
          </p:cNvPr>
          <p:cNvSpPr>
            <a:spLocks noGrp="1"/>
          </p:cNvSpPr>
          <p:nvPr>
            <p:ph idx="1"/>
          </p:nvPr>
        </p:nvSpPr>
        <p:spPr>
          <a:xfrm>
            <a:off x="471488" y="1094953"/>
            <a:ext cx="2988145"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Verse 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Grace and Tippi are conjoined twins, bound together by blood and bone, longing to be seen as two separate people. They dream of friendship, love, and a life beyond the stares and whispers. But when faced with an impossible decision, they must confront what it truly means to share — and risk — everything with your soulmate.</a:t>
            </a: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B02CBB28-AA13-5FFE-576A-B15FAB782258}"/>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A446C03C-FE05-2BB7-6BEE-DB6189831D03}"/>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B08BCBC2-3F62-C3BC-37FF-FBD034228C90}"/>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628434B5-60C3-9436-B88D-2F3234FE3E37}"/>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One (Paperback)">
            <a:extLst>
              <a:ext uri="{FF2B5EF4-FFF2-40B4-BE49-F238E27FC236}">
                <a16:creationId xmlns:a16="http://schemas.microsoft.com/office/drawing/2014/main" id="{F7CA78DB-90D2-253B-8CB0-8C4D8699A681}"/>
              </a:ext>
            </a:extLst>
          </p:cNvPr>
          <p:cNvPicPr>
            <a:picLocks noChangeAspect="1"/>
          </p:cNvPicPr>
          <p:nvPr/>
        </p:nvPicPr>
        <p:blipFill>
          <a:blip r:embed="rId3"/>
          <a:stretch>
            <a:fillRect/>
          </a:stretch>
        </p:blipFill>
        <p:spPr>
          <a:xfrm>
            <a:off x="4119575" y="982133"/>
            <a:ext cx="1870049" cy="2997199"/>
          </a:xfrm>
          <a:prstGeom prst="rect">
            <a:avLst/>
          </a:prstGeom>
        </p:spPr>
      </p:pic>
    </p:spTree>
    <p:extLst>
      <p:ext uri="{BB962C8B-B14F-4D97-AF65-F5344CB8AC3E}">
        <p14:creationId xmlns:p14="http://schemas.microsoft.com/office/powerpoint/2010/main" val="606337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08D5B-13CF-CEAA-D10F-22C3B6A28D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8FCD5B-970B-62F3-72D9-9C0FED6A46BC}"/>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The Hobbit by J. R. R. Tolkien</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1433A86B-1749-0011-FE3E-992FFE736A4C}"/>
              </a:ext>
            </a:extLst>
          </p:cNvPr>
          <p:cNvSpPr>
            <a:spLocks noGrp="1"/>
          </p:cNvSpPr>
          <p:nvPr>
            <p:ph idx="1"/>
          </p:nvPr>
        </p:nvSpPr>
        <p:spPr>
          <a:xfrm>
            <a:off x="471488" y="1094953"/>
            <a:ext cx="2988145"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Bilbo Baggins enjoys a quiet and contented life, with no desire to travel far from the comforts of home; then one day the wizard Gandalf and a band of dwarves arrive unexpectedly and enlist his services – as a burglar – on a dangerous expedition to raid the treasure-hoard of Smaug the dragon. Bilbo’s life is never to be the same again.</a:t>
            </a:r>
            <a:endParaRPr lang="en-GB" dirty="0">
              <a:ea typeface="+mn-lt"/>
              <a:cs typeface="+mn-lt"/>
            </a:endParaRPr>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87007399-1BD8-96B8-2C0D-9439649B393F}"/>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97172410-3AEC-1F32-B814-1090ADD10111}"/>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2542847B-5293-FEF9-462B-6612CFAA5154}"/>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231CA065-0850-089A-5E36-739405F69BD2}"/>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The Hobbit: The Classic Bestselling Fantasy Novel : Tolkien, J. R. R.:  Amazon.co.uk: Books">
            <a:extLst>
              <a:ext uri="{FF2B5EF4-FFF2-40B4-BE49-F238E27FC236}">
                <a16:creationId xmlns:a16="http://schemas.microsoft.com/office/drawing/2014/main" id="{0ED93D6D-3845-16B1-3840-24B02453EA36}"/>
              </a:ext>
            </a:extLst>
          </p:cNvPr>
          <p:cNvPicPr>
            <a:picLocks noChangeAspect="1"/>
          </p:cNvPicPr>
          <p:nvPr/>
        </p:nvPicPr>
        <p:blipFill>
          <a:blip r:embed="rId3"/>
          <a:stretch>
            <a:fillRect/>
          </a:stretch>
        </p:blipFill>
        <p:spPr>
          <a:xfrm>
            <a:off x="4119773" y="965199"/>
            <a:ext cx="1869654" cy="3014134"/>
          </a:xfrm>
          <a:prstGeom prst="rect">
            <a:avLst/>
          </a:prstGeom>
        </p:spPr>
      </p:pic>
    </p:spTree>
    <p:extLst>
      <p:ext uri="{BB962C8B-B14F-4D97-AF65-F5344CB8AC3E}">
        <p14:creationId xmlns:p14="http://schemas.microsoft.com/office/powerpoint/2010/main" val="1170357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F064-5D38-830E-3485-3F49B57837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6E729A-17CB-5645-4FC1-CB53C7B54C84}"/>
              </a:ext>
            </a:extLst>
          </p:cNvPr>
          <p:cNvSpPr>
            <a:spLocks noGrp="1"/>
          </p:cNvSpPr>
          <p:nvPr>
            <p:ph type="title"/>
          </p:nvPr>
        </p:nvSpPr>
        <p:spPr>
          <a:xfrm>
            <a:off x="471488" y="259819"/>
            <a:ext cx="5915025" cy="699828"/>
          </a:xfrm>
          <a:solidFill>
            <a:schemeClr val="tx1"/>
          </a:solidFill>
        </p:spPr>
        <p:txBody>
          <a:bodyPr>
            <a:noAutofit/>
          </a:bodyPr>
          <a:lstStyle/>
          <a:p>
            <a:pPr algn="ctr"/>
            <a:r>
              <a:rPr lang="en-GB" sz="2000" b="1" dirty="0">
                <a:solidFill>
                  <a:schemeClr val="bg1"/>
                </a:solidFill>
                <a:ea typeface="+mj-lt"/>
                <a:cs typeface="+mj-lt"/>
              </a:rPr>
              <a:t>Can you See Me? By Libby Scott and Rebecca Westcott</a:t>
            </a:r>
          </a:p>
        </p:txBody>
      </p:sp>
      <p:sp>
        <p:nvSpPr>
          <p:cNvPr id="3" name="Content Placeholder 2">
            <a:extLst>
              <a:ext uri="{FF2B5EF4-FFF2-40B4-BE49-F238E27FC236}">
                <a16:creationId xmlns:a16="http://schemas.microsoft.com/office/drawing/2014/main" id="{9B8CBB01-6DD3-646D-53EA-79601DD76FFF}"/>
              </a:ext>
            </a:extLst>
          </p:cNvPr>
          <p:cNvSpPr>
            <a:spLocks noGrp="1"/>
          </p:cNvSpPr>
          <p:nvPr>
            <p:ph idx="1"/>
          </p:nvPr>
        </p:nvSpPr>
        <p:spPr>
          <a:xfrm>
            <a:off x="471488" y="1230420"/>
            <a:ext cx="2988145"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10+</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Eleven-year-old Tally just wants to fit in with her friends, but being autistic makes that difficult. Her autism means she experiences the world differently and often feels misunderstood by others. Though people assume she doesn’t notice what they think, Tally sees and hears everything — and that can be hard to live with.</a:t>
            </a:r>
            <a:endParaRPr lang="en-GB" dirty="0">
              <a:ea typeface="+mn-lt"/>
              <a:cs typeface="+mn-lt"/>
            </a:endParaRPr>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02E7771E-F61C-E935-AA9A-E91210EB8685}"/>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006E9E18-FF87-3545-71DA-DAAC99AF4551}"/>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F2B5FB37-902D-2A05-C32C-6207E3D5F1B8}"/>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A19975A3-ED2C-4A03-0B50-54874E8DCA92}"/>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Can You See Me?: A powerful story of autism, empathy and kindness:  Amazon.co.uk: Scott, Libby, Westcott, Rebecca: 9781407195674: Books">
            <a:extLst>
              <a:ext uri="{FF2B5EF4-FFF2-40B4-BE49-F238E27FC236}">
                <a16:creationId xmlns:a16="http://schemas.microsoft.com/office/drawing/2014/main" id="{5F2C9C13-9605-D57C-ABD0-1D111036CD21}"/>
              </a:ext>
            </a:extLst>
          </p:cNvPr>
          <p:cNvPicPr>
            <a:picLocks noChangeAspect="1"/>
          </p:cNvPicPr>
          <p:nvPr/>
        </p:nvPicPr>
        <p:blipFill>
          <a:blip r:embed="rId3"/>
          <a:stretch>
            <a:fillRect/>
          </a:stretch>
        </p:blipFill>
        <p:spPr>
          <a:xfrm>
            <a:off x="4145653" y="1236133"/>
            <a:ext cx="1682428" cy="2810934"/>
          </a:xfrm>
          <a:prstGeom prst="rect">
            <a:avLst/>
          </a:prstGeom>
        </p:spPr>
      </p:pic>
    </p:spTree>
    <p:extLst>
      <p:ext uri="{BB962C8B-B14F-4D97-AF65-F5344CB8AC3E}">
        <p14:creationId xmlns:p14="http://schemas.microsoft.com/office/powerpoint/2010/main" val="2152583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0F6DF-06A1-5A3F-2345-7291D6296C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42A91F-ED8F-721F-7A18-E7EBE6360BFF}"/>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The Crossover by Kwame Alexander</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FA284EC5-4A1D-1419-E6C8-724F2A68C458}"/>
              </a:ext>
            </a:extLst>
          </p:cNvPr>
          <p:cNvSpPr>
            <a:spLocks noGrp="1"/>
          </p:cNvSpPr>
          <p:nvPr>
            <p:ph idx="1"/>
          </p:nvPr>
        </p:nvSpPr>
        <p:spPr>
          <a:xfrm>
            <a:off x="471488" y="1094953"/>
            <a:ext cx="3479211"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Verse novel /graphic novel  </a:t>
            </a:r>
            <a:r>
              <a:rPr lang="en-GB" sz="1400" b="1" dirty="0">
                <a:ea typeface="+mn-lt"/>
                <a:cs typeface="Times New Roman"/>
              </a:rPr>
              <a:t>Reading age: </a:t>
            </a:r>
            <a:r>
              <a:rPr lang="en-GB" sz="1400" dirty="0">
                <a:ea typeface="+mn-lt"/>
                <a:cs typeface="Times New Roman"/>
              </a:rPr>
              <a:t>Verse novel - 12+  Graphic novel – 10+</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Twelve-year-old twins Josh and Jordan live and breathe basketball, dreaming of following in their champion father’s footsteps. But both on and off the court, challenges test their bond and their determination. In this heartfelt novel in verse, they learn that life isn’t scripted and that winning isn’t everything.</a:t>
            </a:r>
            <a:endParaRPr lang="en-GB" sz="1400" dirty="0">
              <a:solidFill>
                <a:srgbClr val="000000"/>
              </a:solidFill>
              <a:ea typeface="+mn-lt"/>
              <a:cs typeface="Times New Roman"/>
            </a:endParaRPr>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DFD153F5-E52D-4D58-CC77-4048C43D1DBB}"/>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9988293F-4D9E-93E4-F636-6317FB8EFB76}"/>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CCBDF2C5-000C-0C7B-132C-FCDD95B5EBCE}"/>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EC143F54-C3B6-E7BD-7BBE-0BBDB1DED01B}"/>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The Crossover : Alexander, Kwame: Amazon.co.uk: Books">
            <a:extLst>
              <a:ext uri="{FF2B5EF4-FFF2-40B4-BE49-F238E27FC236}">
                <a16:creationId xmlns:a16="http://schemas.microsoft.com/office/drawing/2014/main" id="{724D4EFA-D090-CCA9-AD0F-645FC35097EC}"/>
              </a:ext>
            </a:extLst>
          </p:cNvPr>
          <p:cNvPicPr>
            <a:picLocks noChangeAspect="1"/>
          </p:cNvPicPr>
          <p:nvPr/>
        </p:nvPicPr>
        <p:blipFill>
          <a:blip r:embed="rId3"/>
          <a:stretch>
            <a:fillRect/>
          </a:stretch>
        </p:blipFill>
        <p:spPr>
          <a:xfrm>
            <a:off x="4331996" y="1100666"/>
            <a:ext cx="1766941" cy="2726267"/>
          </a:xfrm>
          <a:prstGeom prst="rect">
            <a:avLst/>
          </a:prstGeom>
        </p:spPr>
      </p:pic>
    </p:spTree>
    <p:extLst>
      <p:ext uri="{BB962C8B-B14F-4D97-AF65-F5344CB8AC3E}">
        <p14:creationId xmlns:p14="http://schemas.microsoft.com/office/powerpoint/2010/main" val="850304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01082-95A7-C955-D9C6-83EACC494F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DEBEC4-9F32-CF03-91A8-E83F6D6CC01A}"/>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Flying Lessons &amp; Other Stories by Ellen Oh</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D6F63A87-DB0F-8DCF-374E-D42D69D9EBA6}"/>
              </a:ext>
            </a:extLst>
          </p:cNvPr>
          <p:cNvSpPr>
            <a:spLocks noGrp="1"/>
          </p:cNvSpPr>
          <p:nvPr>
            <p:ph idx="1"/>
          </p:nvPr>
        </p:nvSpPr>
        <p:spPr>
          <a:xfrm>
            <a:off x="471488" y="1094953"/>
            <a:ext cx="2988145"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Short stories   </a:t>
            </a:r>
            <a:r>
              <a:rPr lang="en-GB" sz="1400" b="1" dirty="0">
                <a:ea typeface="+mn-lt"/>
                <a:cs typeface="Times New Roman"/>
              </a:rPr>
              <a:t>Reading age</a:t>
            </a:r>
            <a:r>
              <a:rPr lang="en-GB" sz="1400" dirty="0">
                <a:ea typeface="+mn-lt"/>
                <a:cs typeface="Times New Roman"/>
              </a:rPr>
              <a:t>: 9+</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Whether it is basketball dreams, family fiascos, first crushes, or new neighborhoods, this bold short story collection--written by some of the best children's authors including Kwame Alexander, Meg Medina, Jacqueline Woodson, and many more and published in partnership with We Need Diverse Books--celebrates the uniqueness and universality in all of us.</a:t>
            </a:r>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657B8B2B-2D3A-BEBF-1F33-E704814C7674}"/>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25DFED20-F789-91FC-D156-C3502E07E1C7}"/>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141E3F93-F5C0-5D12-6710-35AC43BF20AA}"/>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ADAAC6C8-DB29-B89E-2018-B48980FFA513}"/>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Flying Lessons and Other Stories : Ellen Oh: Amazon.co.uk: Books">
            <a:extLst>
              <a:ext uri="{FF2B5EF4-FFF2-40B4-BE49-F238E27FC236}">
                <a16:creationId xmlns:a16="http://schemas.microsoft.com/office/drawing/2014/main" id="{6814FA4A-B314-E0D9-DC55-A00B38D604FB}"/>
              </a:ext>
            </a:extLst>
          </p:cNvPr>
          <p:cNvPicPr>
            <a:picLocks noChangeAspect="1"/>
          </p:cNvPicPr>
          <p:nvPr/>
        </p:nvPicPr>
        <p:blipFill>
          <a:blip r:embed="rId3"/>
          <a:stretch>
            <a:fillRect/>
          </a:stretch>
        </p:blipFill>
        <p:spPr>
          <a:xfrm>
            <a:off x="4099983" y="1054100"/>
            <a:ext cx="1926167" cy="2836334"/>
          </a:xfrm>
          <a:prstGeom prst="rect">
            <a:avLst/>
          </a:prstGeom>
        </p:spPr>
      </p:pic>
    </p:spTree>
    <p:extLst>
      <p:ext uri="{BB962C8B-B14F-4D97-AF65-F5344CB8AC3E}">
        <p14:creationId xmlns:p14="http://schemas.microsoft.com/office/powerpoint/2010/main" val="3851812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DF593-CFC4-9767-1D00-A71002C382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97EAE9-57ED-3ED3-92D4-FE337A63B131}"/>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When the Sky Falls by Phil Earle</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3FEEC0CF-F0F8-0C85-B235-2D5CA25317AF}"/>
              </a:ext>
            </a:extLst>
          </p:cNvPr>
          <p:cNvSpPr>
            <a:spLocks noGrp="1"/>
          </p:cNvSpPr>
          <p:nvPr>
            <p:ph idx="1"/>
          </p:nvPr>
        </p:nvSpPr>
        <p:spPr>
          <a:xfrm>
            <a:off x="471488" y="1094953"/>
            <a:ext cx="3259078"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11+</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1941. War is raging. And Joseph has been sent to live in the city, where bombers rule the skies. There, he will live with Mrs F, a gruff woman with no fondness for children. Her only loves are the rundown zoo she owns and its mighty silverback gorilla, Adonis. As the weeks pass, Joseph and Adonis become friends, but what will happen when the bombers set him rampaging free?</a:t>
            </a:r>
            <a:endParaRPr lang="en-GB" dirty="0">
              <a:ea typeface="+mn-lt"/>
              <a:cs typeface="+mn-lt"/>
            </a:endParaRPr>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8F2D556D-C5F9-5ED2-AB51-26595FE24A3C}"/>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13D357A8-20D3-96C3-E28B-9A550F4DB017}"/>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B5E77422-C9D5-9D35-A381-36EA740AD909}"/>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D9C96956-346A-52AD-2441-ECB1CB1A23DF}"/>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When the Sky Falls: The bestselling wartime animal tale inspired by a true  story (Bestselling Adventure Stories) : Earle, Phil: Amazon.co.uk: PC &amp; ...">
            <a:extLst>
              <a:ext uri="{FF2B5EF4-FFF2-40B4-BE49-F238E27FC236}">
                <a16:creationId xmlns:a16="http://schemas.microsoft.com/office/drawing/2014/main" id="{CA60243B-C8DF-8893-88D9-601724EC88E4}"/>
              </a:ext>
            </a:extLst>
          </p:cNvPr>
          <p:cNvPicPr>
            <a:picLocks noChangeAspect="1"/>
          </p:cNvPicPr>
          <p:nvPr/>
        </p:nvPicPr>
        <p:blipFill>
          <a:blip r:embed="rId3"/>
          <a:stretch>
            <a:fillRect/>
          </a:stretch>
        </p:blipFill>
        <p:spPr>
          <a:xfrm>
            <a:off x="4064467" y="1100667"/>
            <a:ext cx="1929468" cy="2777067"/>
          </a:xfrm>
          <a:prstGeom prst="rect">
            <a:avLst/>
          </a:prstGeom>
        </p:spPr>
      </p:pic>
    </p:spTree>
    <p:extLst>
      <p:ext uri="{BB962C8B-B14F-4D97-AF65-F5344CB8AC3E}">
        <p14:creationId xmlns:p14="http://schemas.microsoft.com/office/powerpoint/2010/main" val="180717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7EE4D-BDDD-95CF-AF70-133FE7A8F5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46BB3B-960D-AC9A-B94E-A4B13ED65F6F}"/>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The Giver by Lowis Lowry</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95C6391A-D1F8-281A-C7F7-2771CB2643B4}"/>
              </a:ext>
            </a:extLst>
          </p:cNvPr>
          <p:cNvSpPr>
            <a:spLocks noGrp="1"/>
          </p:cNvSpPr>
          <p:nvPr>
            <p:ph idx="1"/>
          </p:nvPr>
        </p:nvSpPr>
        <p:spPr>
          <a:xfrm>
            <a:off x="471488" y="1094953"/>
            <a:ext cx="3259078"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In a seemingly perfect future community, twelve-year-old Jonas’s life is orderly, with every need met and each person’s role assigned by the Elders. When he is chosen as the Receiver of Memory, Jonas discovers that his world hides dark truths beneath its flawless surface. Guided by the Giver, he finds the courage to confront what has been lost and to do what is right.</a:t>
            </a:r>
            <a:endParaRPr lang="en-GB" sz="1400" b="1" dirty="0">
              <a:ea typeface="+mn-lt"/>
              <a:cs typeface="+mn-lt"/>
            </a:endParaRPr>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10C8FE54-7A07-C084-86FF-B2A937687329}"/>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4DD3E5DB-298A-0658-C604-3D9BBABA8D37}"/>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6807BF4D-22F4-B46E-6113-25F9DF8AF17F}"/>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9FDFDA9C-5635-336D-AB29-F609EBA10169}"/>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The Giver - Scholastic Shop">
            <a:extLst>
              <a:ext uri="{FF2B5EF4-FFF2-40B4-BE49-F238E27FC236}">
                <a16:creationId xmlns:a16="http://schemas.microsoft.com/office/drawing/2014/main" id="{19BA9780-D792-D63B-3055-9ED8E93605C4}"/>
              </a:ext>
            </a:extLst>
          </p:cNvPr>
          <p:cNvPicPr>
            <a:picLocks noChangeAspect="1"/>
          </p:cNvPicPr>
          <p:nvPr/>
        </p:nvPicPr>
        <p:blipFill>
          <a:blip r:embed="rId3"/>
          <a:stretch>
            <a:fillRect/>
          </a:stretch>
        </p:blipFill>
        <p:spPr>
          <a:xfrm>
            <a:off x="4114339" y="982134"/>
            <a:ext cx="1880523" cy="2997199"/>
          </a:xfrm>
          <a:prstGeom prst="rect">
            <a:avLst/>
          </a:prstGeom>
        </p:spPr>
      </p:pic>
    </p:spTree>
    <p:extLst>
      <p:ext uri="{BB962C8B-B14F-4D97-AF65-F5344CB8AC3E}">
        <p14:creationId xmlns:p14="http://schemas.microsoft.com/office/powerpoint/2010/main" val="97482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8A1E5-F013-8D90-187D-2BEF9B8B80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473724-7CE8-314B-0635-0BA8F8702ECB}"/>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Coram Boy by Jamila Gavin</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BB73CAE6-E35D-3CB2-224E-49A2332FE4CF}"/>
              </a:ext>
            </a:extLst>
          </p:cNvPr>
          <p:cNvSpPr>
            <a:spLocks noGrp="1"/>
          </p:cNvSpPr>
          <p:nvPr>
            <p:ph idx="1"/>
          </p:nvPr>
        </p:nvSpPr>
        <p:spPr>
          <a:xfrm>
            <a:off x="471488" y="1094953"/>
            <a:ext cx="3259078" cy="3013881"/>
          </a:xfrm>
        </p:spPr>
        <p:txBody>
          <a:bodyPr vert="horz" lIns="91440" tIns="45720" rIns="91440" bIns="45720" rtlCol="0" anchor="t">
            <a:normAutofit lnSpcReduction="10000"/>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The Coram man lures babies and money from desperate mothers, promising to take them to a London Foundling Hospital, but instead murders them, witnessed by his disturbed son, Mish. Mish secretly saves one baby, Aaron, who grows up unaware of his past and shows great promise as a musician. But when Aaron’s life draws him nearer to his real family, Mish’s attempt to protect him goes tragically wrong, returning Aaron and his friend Toby to the Coram man’s clutches.</a:t>
            </a: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E3840486-D12F-C76F-8BCA-22F77F1ADE91}"/>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FF731B7D-2FFD-E615-CAF7-868AEC77CB81}"/>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8BA196A1-E889-FEB7-557A-2CAFAE90FC8C}"/>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570AAEE8-FBED-6356-0139-6DB9D5F648B2}"/>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Coram Boy: The award-winning modern classic of children's historical  fiction : Gavin, Jamila: Amazon.co.uk: Books">
            <a:extLst>
              <a:ext uri="{FF2B5EF4-FFF2-40B4-BE49-F238E27FC236}">
                <a16:creationId xmlns:a16="http://schemas.microsoft.com/office/drawing/2014/main" id="{811A3681-759E-2CAD-123A-F6FE0A3C03D6}"/>
              </a:ext>
            </a:extLst>
          </p:cNvPr>
          <p:cNvPicPr>
            <a:picLocks noChangeAspect="1"/>
          </p:cNvPicPr>
          <p:nvPr/>
        </p:nvPicPr>
        <p:blipFill>
          <a:blip r:embed="rId3"/>
          <a:stretch>
            <a:fillRect/>
          </a:stretch>
        </p:blipFill>
        <p:spPr>
          <a:xfrm>
            <a:off x="4215021" y="1100666"/>
            <a:ext cx="1696092" cy="2692400"/>
          </a:xfrm>
          <a:prstGeom prst="rect">
            <a:avLst/>
          </a:prstGeom>
        </p:spPr>
      </p:pic>
    </p:spTree>
    <p:extLst>
      <p:ext uri="{BB962C8B-B14F-4D97-AF65-F5344CB8AC3E}">
        <p14:creationId xmlns:p14="http://schemas.microsoft.com/office/powerpoint/2010/main" val="1930287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B0799-5A16-14B1-4E5F-470E2B41A9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D077E9-65A8-D99D-45CC-AA797AE4BE46}"/>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Green Rising by Wren James</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8628AE6A-96B8-93ED-C5D0-FE4A992B1C8C}"/>
              </a:ext>
            </a:extLst>
          </p:cNvPr>
          <p:cNvSpPr>
            <a:spLocks noGrp="1"/>
          </p:cNvSpPr>
          <p:nvPr>
            <p:ph idx="1"/>
          </p:nvPr>
        </p:nvSpPr>
        <p:spPr>
          <a:xfrm>
            <a:off x="471488" y="1094953"/>
            <a:ext cx="3259078" cy="3013881"/>
          </a:xfrm>
        </p:spPr>
        <p:txBody>
          <a:bodyPr vert="horz" lIns="91440" tIns="45720" rIns="91440" bIns="45720" rtlCol="0" anchor="t">
            <a:normAutofit lnSpcReduction="10000"/>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In a world facing climate catastrophe, Gabrielle, a teenage activist, becomes famous for her supernatural ability to grow plants from her skin. Hester, the oil tycoon’s daughter, and Theo, from a struggling fishing family, seem worlds apart, yet all three discover the “</a:t>
            </a:r>
            <a:r>
              <a:rPr lang="en-GB" sz="1400" dirty="0" err="1">
                <a:ea typeface="+mn-lt"/>
                <a:cs typeface="+mn-lt"/>
              </a:rPr>
              <a:t>Greenfingers</a:t>
            </a:r>
            <a:r>
              <a:rPr lang="en-GB" sz="1400" dirty="0">
                <a:ea typeface="+mn-lt"/>
                <a:cs typeface="+mn-lt"/>
              </a:rPr>
              <a:t>” power within them. As they navigate love, family pressures, and their newfound abilities, they must work together to pull off a daring heist and spark a global green uprising.</a:t>
            </a: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98B2AE33-E74B-9E0B-B49F-B2A922265EA8}"/>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446BD828-9631-255C-A766-FEC9F9D1831A}"/>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2DB30A10-4FC7-3D32-FEDF-FB9187FAEF48}"/>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848B39E1-74E9-CC53-A878-E17B061EE471}"/>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5" name="Picture 4" descr="Green Rising: A thrilling and empowering YA speculative novel about climate  change - a perfect blend of science and fantasy with an enemies-to-lovers  ...">
            <a:extLst>
              <a:ext uri="{FF2B5EF4-FFF2-40B4-BE49-F238E27FC236}">
                <a16:creationId xmlns:a16="http://schemas.microsoft.com/office/drawing/2014/main" id="{B7FEC47F-2FEA-D008-7BCD-97CB20AF8515}"/>
              </a:ext>
            </a:extLst>
          </p:cNvPr>
          <p:cNvPicPr>
            <a:picLocks noChangeAspect="1"/>
          </p:cNvPicPr>
          <p:nvPr/>
        </p:nvPicPr>
        <p:blipFill>
          <a:blip r:embed="rId3"/>
          <a:stretch>
            <a:fillRect/>
          </a:stretch>
        </p:blipFill>
        <p:spPr>
          <a:xfrm>
            <a:off x="4282522" y="965199"/>
            <a:ext cx="1984422" cy="3014134"/>
          </a:xfrm>
          <a:prstGeom prst="rect">
            <a:avLst/>
          </a:prstGeom>
        </p:spPr>
      </p:pic>
    </p:spTree>
    <p:extLst>
      <p:ext uri="{BB962C8B-B14F-4D97-AF65-F5344CB8AC3E}">
        <p14:creationId xmlns:p14="http://schemas.microsoft.com/office/powerpoint/2010/main" val="1139487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20F9B-D8E6-12B6-41FC-F8C6A931A4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BA4273-A035-78E4-5D1B-EDEA7AA70F4A}"/>
              </a:ext>
            </a:extLst>
          </p:cNvPr>
          <p:cNvSpPr>
            <a:spLocks noGrp="1"/>
          </p:cNvSpPr>
          <p:nvPr>
            <p:ph type="title"/>
          </p:nvPr>
        </p:nvSpPr>
        <p:spPr>
          <a:xfrm>
            <a:off x="471488" y="412219"/>
            <a:ext cx="5915025" cy="428895"/>
          </a:xfrm>
          <a:solidFill>
            <a:schemeClr val="tx1"/>
          </a:solidFill>
        </p:spPr>
        <p:txBody>
          <a:bodyPr>
            <a:noAutofit/>
          </a:bodyPr>
          <a:lstStyle/>
          <a:p>
            <a:pPr algn="ctr"/>
            <a:r>
              <a:rPr lang="en-GB" sz="2000" b="1" dirty="0">
                <a:solidFill>
                  <a:schemeClr val="bg1"/>
                </a:solidFill>
              </a:rPr>
              <a:t>The Hunger Gamez by Suzanne Collins</a:t>
            </a:r>
            <a:endParaRPr lang="en-US" sz="2000" b="1" dirty="0">
              <a:solidFill>
                <a:schemeClr val="bg1"/>
              </a:solidFill>
              <a:ea typeface="+mj-lt"/>
              <a:cs typeface="+mj-lt"/>
            </a:endParaRPr>
          </a:p>
        </p:txBody>
      </p:sp>
      <p:sp>
        <p:nvSpPr>
          <p:cNvPr id="3" name="Content Placeholder 2">
            <a:extLst>
              <a:ext uri="{FF2B5EF4-FFF2-40B4-BE49-F238E27FC236}">
                <a16:creationId xmlns:a16="http://schemas.microsoft.com/office/drawing/2014/main" id="{1C284EA3-1DD6-BBBC-D714-9B34BA035D24}"/>
              </a:ext>
            </a:extLst>
          </p:cNvPr>
          <p:cNvSpPr>
            <a:spLocks noGrp="1"/>
          </p:cNvSpPr>
          <p:nvPr>
            <p:ph idx="1"/>
          </p:nvPr>
        </p:nvSpPr>
        <p:spPr>
          <a:xfrm>
            <a:off x="471488" y="1094953"/>
            <a:ext cx="2988145" cy="3013881"/>
          </a:xfrm>
        </p:spPr>
        <p:txBody>
          <a:bodyPr vert="horz" lIns="91440" tIns="45720" rIns="91440" bIns="45720" rtlCol="0" anchor="t">
            <a:normAutofit/>
          </a:bodyPr>
          <a:lstStyle/>
          <a:p>
            <a:pPr marL="0" indent="0">
              <a:buNone/>
            </a:pPr>
            <a:r>
              <a:rPr lang="en-GB" sz="1400" b="1" dirty="0">
                <a:ea typeface="+mn-lt"/>
                <a:cs typeface="Times New Roman"/>
              </a:rPr>
              <a:t>Type of text: </a:t>
            </a:r>
            <a:r>
              <a:rPr lang="en-GB" sz="1400" dirty="0">
                <a:ea typeface="+mn-lt"/>
                <a:cs typeface="Times New Roman"/>
              </a:rPr>
              <a:t>Prose novel   </a:t>
            </a:r>
            <a:r>
              <a:rPr lang="en-GB" sz="1400" b="1" dirty="0">
                <a:ea typeface="+mn-lt"/>
                <a:cs typeface="Times New Roman"/>
              </a:rPr>
              <a:t>Reading age: </a:t>
            </a:r>
            <a:r>
              <a:rPr lang="en-GB" sz="1400" dirty="0">
                <a:ea typeface="+mn-lt"/>
                <a:cs typeface="Times New Roman"/>
              </a:rPr>
              <a:t>12+</a:t>
            </a:r>
            <a:endParaRPr lang="en-US" sz="1400" dirty="0">
              <a:ea typeface="+mn-lt"/>
              <a:cs typeface="Times New Roman"/>
            </a:endParaRPr>
          </a:p>
          <a:p>
            <a:pPr marL="0" indent="0">
              <a:buNone/>
            </a:pPr>
            <a:r>
              <a:rPr lang="en-GB" sz="1400" b="1" dirty="0">
                <a:cs typeface="Times New Roman"/>
              </a:rPr>
              <a:t>Blurb:</a:t>
            </a:r>
            <a:r>
              <a:rPr lang="en-GB" sz="1400" b="1" dirty="0">
                <a:ea typeface="+mn-lt"/>
                <a:cs typeface="Times New Roman"/>
              </a:rPr>
              <a:t> </a:t>
            </a:r>
            <a:r>
              <a:rPr lang="en-GB" sz="1400" dirty="0">
                <a:ea typeface="+mn-lt"/>
                <a:cs typeface="+mn-lt"/>
              </a:rPr>
              <a:t>In a chilling near-future, twelve boys and twelve girls are forced to compete in a deadly reality TV event called The Hunger Games, where the only rule is kill or be killed. Sixteen-year-old Katniss Everdeen volunteers to take her younger sister’s place, facing what seems like a certain death. Having faced danger before, Katniss relies on her survival instincts to navigate the deadly games.</a:t>
            </a:r>
            <a:endParaRPr lang="en-GB" dirty="0">
              <a:ea typeface="+mn-lt"/>
              <a:cs typeface="+mn-lt"/>
            </a:endParaRPr>
          </a:p>
          <a:p>
            <a:pPr marL="0" indent="0">
              <a:buNone/>
            </a:pPr>
            <a:endParaRPr lang="en-GB" sz="1400" b="1" dirty="0">
              <a:solidFill>
                <a:srgbClr val="000000"/>
              </a:solidFill>
              <a:ea typeface="+mn-lt"/>
              <a:cs typeface="Times New Roman"/>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buNone/>
            </a:pPr>
            <a:endParaRPr lang="en-US" sz="1400" dirty="0">
              <a:cs typeface="Times New Roman" panose="02020603050405020304" pitchFamily="18" charset="0"/>
            </a:endParaRPr>
          </a:p>
          <a:p>
            <a:pPr marL="0" indent="0">
              <a:lnSpc>
                <a:spcPct val="115999"/>
              </a:lnSpc>
              <a:spcAft>
                <a:spcPts val="800"/>
              </a:spcAft>
              <a:buNone/>
            </a:pPr>
            <a:endParaRPr lang="en-US" sz="1400" dirty="0">
              <a:cs typeface="Times New Roman" panose="02020603050405020304" pitchFamily="18" charset="0"/>
            </a:endParaRPr>
          </a:p>
          <a:p>
            <a:pPr marL="0" indent="0">
              <a:lnSpc>
                <a:spcPct val="115999"/>
              </a:lnSpc>
              <a:spcAft>
                <a:spcPts val="800"/>
              </a:spcAft>
              <a:buNone/>
            </a:pPr>
            <a:endParaRPr lang="en-US" sz="1400" i="1" dirty="0">
              <a:cs typeface="Times New Roman" panose="02020603050405020304" pitchFamily="18" charset="0"/>
            </a:endParaRPr>
          </a:p>
          <a:p>
            <a:pPr marL="0" indent="0">
              <a:lnSpc>
                <a:spcPct val="115999"/>
              </a:lnSpc>
              <a:spcAft>
                <a:spcPts val="800"/>
              </a:spcAft>
              <a:buNone/>
            </a:pPr>
            <a:endParaRPr lang="en-US" sz="1400" b="1" dirty="0">
              <a:cs typeface="Times New Roman" panose="02020603050405020304" pitchFamily="18" charset="0"/>
            </a:endParaRPr>
          </a:p>
          <a:p>
            <a:pPr marL="0" indent="0">
              <a:buNone/>
            </a:pPr>
            <a:endParaRPr lang="en-GB" sz="1400">
              <a:cs typeface="Times New Roman" panose="02020603050405020304" pitchFamily="18" charset="0"/>
            </a:endParaRPr>
          </a:p>
        </p:txBody>
      </p:sp>
      <p:sp>
        <p:nvSpPr>
          <p:cNvPr id="6" name="TextBox 5">
            <a:extLst>
              <a:ext uri="{FF2B5EF4-FFF2-40B4-BE49-F238E27FC236}">
                <a16:creationId xmlns:a16="http://schemas.microsoft.com/office/drawing/2014/main" id="{166B8333-2DAD-9224-AA1B-1D2DA407CE5B}"/>
              </a:ext>
            </a:extLst>
          </p:cNvPr>
          <p:cNvSpPr txBox="1"/>
          <p:nvPr/>
        </p:nvSpPr>
        <p:spPr>
          <a:xfrm>
            <a:off x="172527" y="4247485"/>
            <a:ext cx="6508448"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many stars would you give this text?</a:t>
            </a:r>
            <a:endParaRPr lang="en-US" sz="1400" b="1"/>
          </a:p>
          <a:p>
            <a:endParaRPr lang="en-GB" sz="1400" b="1" dirty="0"/>
          </a:p>
          <a:p>
            <a:endParaRPr lang="en-GB" sz="1400" b="1" dirty="0"/>
          </a:p>
          <a:p>
            <a:endParaRPr lang="en-GB" sz="1400" b="1" dirty="0"/>
          </a:p>
          <a:p>
            <a:endParaRPr lang="en-GB" sz="1400" b="1" dirty="0"/>
          </a:p>
          <a:p>
            <a:pPr marL="285750" indent="-285750">
              <a:buFont typeface="Wingdings"/>
              <a:buChar char="q"/>
            </a:pPr>
            <a:r>
              <a:rPr lang="en-GB" sz="1400" dirty="0"/>
              <a:t>Emotional</a:t>
            </a:r>
          </a:p>
          <a:p>
            <a:pPr marL="285750" indent="-285750">
              <a:buFont typeface="Wingdings"/>
              <a:buChar char="q"/>
            </a:pPr>
            <a:r>
              <a:rPr lang="en-GB" sz="1400" dirty="0"/>
              <a:t>Funny</a:t>
            </a:r>
          </a:p>
          <a:p>
            <a:pPr marL="285750" indent="-285750">
              <a:buFont typeface="Wingdings"/>
              <a:buChar char="q"/>
            </a:pPr>
            <a:r>
              <a:rPr lang="en-GB" sz="1400" dirty="0"/>
              <a:t>Sad</a:t>
            </a:r>
          </a:p>
          <a:p>
            <a:pPr marL="285750" indent="-285750">
              <a:buFont typeface="Wingdings"/>
              <a:buChar char="q"/>
            </a:pPr>
            <a:r>
              <a:rPr lang="en-GB" sz="1400" dirty="0"/>
              <a:t>Inspiring</a:t>
            </a:r>
          </a:p>
          <a:p>
            <a:pPr marL="285750" indent="-285750">
              <a:buFont typeface="Wingdings"/>
              <a:buChar char="q"/>
            </a:pPr>
            <a:r>
              <a:rPr lang="en-GB" sz="1400" dirty="0"/>
              <a:t>Light-hearted</a:t>
            </a:r>
          </a:p>
          <a:p>
            <a:pPr marL="285750" indent="-285750">
              <a:buFont typeface="Wingdings"/>
              <a:buChar char="q"/>
            </a:pPr>
            <a:r>
              <a:rPr lang="en-GB" sz="1400" dirty="0"/>
              <a:t>Informative</a:t>
            </a:r>
          </a:p>
          <a:p>
            <a:pPr marL="285750" indent="-285750">
              <a:buFont typeface="Wingdings"/>
              <a:buChar char="q"/>
            </a:pPr>
            <a:r>
              <a:rPr lang="en-GB" sz="1400" dirty="0"/>
              <a:t>Hopeful</a:t>
            </a:r>
          </a:p>
          <a:p>
            <a:pPr marL="285750" indent="-285750">
              <a:buFont typeface="Wingdings"/>
              <a:buChar char="q"/>
            </a:pPr>
            <a:r>
              <a:rPr lang="en-GB" sz="1400" dirty="0"/>
              <a:t>Surprising</a:t>
            </a:r>
          </a:p>
          <a:p>
            <a:pPr marL="285750" indent="-285750">
              <a:buFont typeface="Wingdings"/>
              <a:buChar char="q"/>
            </a:pPr>
            <a:r>
              <a:rPr lang="en-GB" sz="1400" dirty="0"/>
              <a:t>Adventurous</a:t>
            </a:r>
          </a:p>
          <a:p>
            <a:pPr marL="285750" indent="-285750">
              <a:buFont typeface="Wingdings"/>
              <a:buChar char="q"/>
            </a:pPr>
            <a:endParaRPr lang="en-GB" sz="1400" dirty="0"/>
          </a:p>
          <a:p>
            <a:endParaRPr lang="en-GB" sz="1400" b="1" dirty="0"/>
          </a:p>
          <a:p>
            <a:endParaRPr lang="en-GB" sz="1400" b="1" dirty="0"/>
          </a:p>
          <a:p>
            <a:r>
              <a:rPr lang="en-GB" sz="1400" b="1" dirty="0"/>
              <a:t>Who was your favourite character and why?</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____________________________________________________________________________</a:t>
            </a:r>
            <a:br>
              <a:rPr lang="en-GB" sz="1400" b="1" dirty="0"/>
            </a:br>
            <a:br>
              <a:rPr lang="en-GB" sz="1400" b="1" dirty="0"/>
            </a:br>
            <a:r>
              <a:rPr lang="en-GB" sz="1400" b="1" dirty="0"/>
              <a:t>___________________________________________________________________________</a:t>
            </a:r>
            <a:endParaRPr lang="en-GB"/>
          </a:p>
          <a:p>
            <a:endParaRPr lang="en-GB" sz="1400" b="1" dirty="0"/>
          </a:p>
          <a:p>
            <a:endParaRPr lang="en-GB" sz="1400" b="1" dirty="0"/>
          </a:p>
          <a:p>
            <a:endParaRPr lang="en-GB" sz="1400" b="1" dirty="0"/>
          </a:p>
        </p:txBody>
      </p:sp>
      <p:pic>
        <p:nvPicPr>
          <p:cNvPr id="9" name="Picture 8" descr="Star Rating Outline SVG, Star Rating PNG, Star Rating Printable, Star  Rating Image, 5 Stars Printable, Five Stars, 5 Stars - Etsy UK">
            <a:extLst>
              <a:ext uri="{FF2B5EF4-FFF2-40B4-BE49-F238E27FC236}">
                <a16:creationId xmlns:a16="http://schemas.microsoft.com/office/drawing/2014/main" id="{8959EBD0-F238-D216-513C-C52859BD1F99}"/>
              </a:ext>
            </a:extLst>
          </p:cNvPr>
          <p:cNvPicPr>
            <a:picLocks noChangeAspect="1"/>
          </p:cNvPicPr>
          <p:nvPr/>
        </p:nvPicPr>
        <p:blipFill>
          <a:blip r:embed="rId2"/>
          <a:srcRect l="-39" t="33566" r="432" b="30769"/>
          <a:stretch>
            <a:fillRect/>
          </a:stretch>
        </p:blipFill>
        <p:spPr>
          <a:xfrm>
            <a:off x="3898276" y="4097079"/>
            <a:ext cx="2732428" cy="733760"/>
          </a:xfrm>
          <a:prstGeom prst="rect">
            <a:avLst/>
          </a:prstGeom>
          <a:ln>
            <a:solidFill>
              <a:schemeClr val="bg1"/>
            </a:solidFill>
          </a:ln>
        </p:spPr>
      </p:pic>
      <p:sp>
        <p:nvSpPr>
          <p:cNvPr id="12" name="TextBox 11">
            <a:extLst>
              <a:ext uri="{FF2B5EF4-FFF2-40B4-BE49-F238E27FC236}">
                <a16:creationId xmlns:a16="http://schemas.microsoft.com/office/drawing/2014/main" id="{3EB30C8F-B22C-3826-4885-D36AB1145B0D}"/>
              </a:ext>
            </a:extLst>
          </p:cNvPr>
          <p:cNvSpPr txBox="1"/>
          <p:nvPr/>
        </p:nvSpPr>
        <p:spPr>
          <a:xfrm>
            <a:off x="172219" y="4953000"/>
            <a:ext cx="309385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t>How would you describe this text?</a:t>
            </a:r>
            <a:endParaRPr lang="en-US"/>
          </a:p>
          <a:p>
            <a:endParaRPr lang="en-GB" sz="1400" b="1" dirty="0"/>
          </a:p>
          <a:p>
            <a:endParaRPr lang="en-GB" sz="1400" b="1" dirty="0"/>
          </a:p>
        </p:txBody>
      </p:sp>
      <p:sp>
        <p:nvSpPr>
          <p:cNvPr id="16" name="TextBox 15">
            <a:extLst>
              <a:ext uri="{FF2B5EF4-FFF2-40B4-BE49-F238E27FC236}">
                <a16:creationId xmlns:a16="http://schemas.microsoft.com/office/drawing/2014/main" id="{44D76164-F268-864F-BA6D-954A74EB32D9}"/>
              </a:ext>
            </a:extLst>
          </p:cNvPr>
          <p:cNvSpPr txBox="1"/>
          <p:nvPr/>
        </p:nvSpPr>
        <p:spPr>
          <a:xfrm>
            <a:off x="3256110" y="4953000"/>
            <a:ext cx="360189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baseline="0" dirty="0">
                <a:latin typeface="Aptos"/>
              </a:rPr>
              <a:t>What was your favourite moment in the story and why?</a:t>
            </a:r>
            <a:br>
              <a:rPr lang="en-GB" sz="1400" b="1" dirty="0">
                <a:latin typeface="Aptos"/>
              </a:rPr>
            </a:br>
            <a:br>
              <a:rPr lang="en-GB" sz="1400" b="1" dirty="0">
                <a:latin typeface="Aptos"/>
              </a:rPr>
            </a:br>
            <a:r>
              <a:rPr lang="en-GB" sz="1400" dirty="0"/>
              <a:t>_________________________________________</a:t>
            </a:r>
            <a:br>
              <a:rPr lang="en-GB" sz="1400" dirty="0"/>
            </a:br>
            <a:br>
              <a:rPr lang="en-GB" sz="1400" dirty="0"/>
            </a:br>
            <a:r>
              <a:rPr lang="en-GB" sz="1400" dirty="0"/>
              <a:t>_________________________________________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a:t>
            </a:r>
            <a:br>
              <a:rPr lang="en-GB" sz="1400" dirty="0"/>
            </a:br>
            <a:br>
              <a:rPr lang="en-GB" sz="1400" dirty="0"/>
            </a:br>
            <a:r>
              <a:rPr lang="en-GB" sz="1400" dirty="0"/>
              <a:t>_________________________________________</a:t>
            </a:r>
          </a:p>
          <a:p>
            <a:pPr algn="ctr"/>
            <a:endParaRPr lang="en-GB"/>
          </a:p>
        </p:txBody>
      </p:sp>
      <p:pic>
        <p:nvPicPr>
          <p:cNvPr id="4" name="Picture 3" descr="The Hunger Games - The Hunger Games (Paperback)">
            <a:extLst>
              <a:ext uri="{FF2B5EF4-FFF2-40B4-BE49-F238E27FC236}">
                <a16:creationId xmlns:a16="http://schemas.microsoft.com/office/drawing/2014/main" id="{23FEE489-423C-7B94-5620-02F28E085A60}"/>
              </a:ext>
            </a:extLst>
          </p:cNvPr>
          <p:cNvPicPr>
            <a:picLocks noChangeAspect="1"/>
          </p:cNvPicPr>
          <p:nvPr/>
        </p:nvPicPr>
        <p:blipFill>
          <a:blip r:embed="rId3"/>
          <a:stretch>
            <a:fillRect/>
          </a:stretch>
        </p:blipFill>
        <p:spPr>
          <a:xfrm>
            <a:off x="4034909" y="965201"/>
            <a:ext cx="2039383" cy="3014133"/>
          </a:xfrm>
          <a:prstGeom prst="rect">
            <a:avLst/>
          </a:prstGeom>
        </p:spPr>
      </p:pic>
    </p:spTree>
    <p:extLst>
      <p:ext uri="{BB962C8B-B14F-4D97-AF65-F5344CB8AC3E}">
        <p14:creationId xmlns:p14="http://schemas.microsoft.com/office/powerpoint/2010/main" val="194521849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142E669E56664194999475BB402F48" ma:contentTypeVersion="14" ma:contentTypeDescription="Create a new document." ma:contentTypeScope="" ma:versionID="17adb5eee31a0359fff1f60732b5ba4f">
  <xsd:schema xmlns:xsd="http://www.w3.org/2001/XMLSchema" xmlns:xs="http://www.w3.org/2001/XMLSchema" xmlns:p="http://schemas.microsoft.com/office/2006/metadata/properties" xmlns:ns2="c82cc6ac-e1c8-41fc-91d3-1ffdeda6a90f" xmlns:ns3="323b33cd-442a-4b6a-a981-fa2b6e98baad" targetNamespace="http://schemas.microsoft.com/office/2006/metadata/properties" ma:root="true" ma:fieldsID="377804a1326bec65347adb65f11d80bb" ns2:_="" ns3:_="">
    <xsd:import namespace="c82cc6ac-e1c8-41fc-91d3-1ffdeda6a90f"/>
    <xsd:import namespace="323b33cd-442a-4b6a-a981-fa2b6e98baa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2cc6ac-e1c8-41fc-91d3-1ffdeda6a9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7c1d713-f519-464f-a927-aa0d1818288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3b33cd-442a-4b6a-a981-fa2b6e98baa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6038e5-560f-4b67-bf1b-493c9f7d7dd0}" ma:internalName="TaxCatchAll" ma:showField="CatchAllData" ma:web="323b33cd-442a-4b6a-a981-fa2b6e98baa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82cc6ac-e1c8-41fc-91d3-1ffdeda6a90f">
      <Terms xmlns="http://schemas.microsoft.com/office/infopath/2007/PartnerControls"/>
    </lcf76f155ced4ddcb4097134ff3c332f>
    <TaxCatchAll xmlns="323b33cd-442a-4b6a-a981-fa2b6e98baad" xsi:nil="true"/>
  </documentManagement>
</p:properties>
</file>

<file path=customXml/itemProps1.xml><?xml version="1.0" encoding="utf-8"?>
<ds:datastoreItem xmlns:ds="http://schemas.openxmlformats.org/officeDocument/2006/customXml" ds:itemID="{A27BEA0D-9752-4724-9E61-829663FE7E8E}">
  <ds:schemaRefs>
    <ds:schemaRef ds:uri="323b33cd-442a-4b6a-a981-fa2b6e98baad"/>
    <ds:schemaRef ds:uri="c82cc6ac-e1c8-41fc-91d3-1ffdeda6a90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191C215-832E-4A40-BC19-914E233B351B}">
  <ds:schemaRefs>
    <ds:schemaRef ds:uri="http://schemas.microsoft.com/sharepoint/v3/contenttype/forms"/>
  </ds:schemaRefs>
</ds:datastoreItem>
</file>

<file path=customXml/itemProps3.xml><?xml version="1.0" encoding="utf-8"?>
<ds:datastoreItem xmlns:ds="http://schemas.openxmlformats.org/officeDocument/2006/customXml" ds:itemID="{5EC3525A-51A4-4231-8967-B1C49986CEC8}">
  <ds:schemaRefs>
    <ds:schemaRef ds:uri="http://purl.org/dc/terms/"/>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c82cc6ac-e1c8-41fc-91d3-1ffdeda6a90f"/>
    <ds:schemaRef ds:uri="323b33cd-442a-4b6a-a981-fa2b6e98baad"/>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2354</Words>
  <Application>Microsoft Office PowerPoint</Application>
  <PresentationFormat>A4 Paper (210x297 mm)</PresentationFormat>
  <Paragraphs>418</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Aptos</vt:lpstr>
      <vt:lpstr>Aptos Display</vt:lpstr>
      <vt:lpstr>Arial</vt:lpstr>
      <vt:lpstr>Arial Nova</vt:lpstr>
      <vt:lpstr>Calibri</vt:lpstr>
      <vt:lpstr>Rastanty Cortez</vt:lpstr>
      <vt:lpstr>Times New Roman</vt:lpstr>
      <vt:lpstr>Wingdings</vt:lpstr>
      <vt:lpstr>Office Theme</vt:lpstr>
      <vt:lpstr>PowerPoint Presentation</vt:lpstr>
      <vt:lpstr>Year 8 – What books are included in the canon?</vt:lpstr>
      <vt:lpstr>The Reading Challenge</vt:lpstr>
      <vt:lpstr>The Bones Sparrow by Zana Fraillon</vt:lpstr>
      <vt:lpstr>The Diary of a Young Girl by Anne Frank</vt:lpstr>
      <vt:lpstr>Echo Mountain by Lauren Wolk</vt:lpstr>
      <vt:lpstr>One by Sarah Crossan</vt:lpstr>
      <vt:lpstr>The Hobbit by J. R. R. Tolkien</vt:lpstr>
      <vt:lpstr>Can you See Me? By Libby Scott and Rebecca Westcott</vt:lpstr>
      <vt:lpstr>The Crossover by Kwame Alexander</vt:lpstr>
      <vt:lpstr>Flying Lessons &amp; Other Stories by Ellen Oh</vt:lpstr>
      <vt:lpstr>When the Sky Falls by Phil Earle</vt:lpstr>
      <vt:lpstr>The Giver by Lowis Lowry</vt:lpstr>
      <vt:lpstr>Coram Boy by Jamila Gavin</vt:lpstr>
      <vt:lpstr>Green Rising by Wren James</vt:lpstr>
      <vt:lpstr>The Hunger Gamez by Suzanne Collins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Esme Myers</dc:creator>
  <cp:lastModifiedBy>S Stevens</cp:lastModifiedBy>
  <cp:revision>1088</cp:revision>
  <dcterms:created xsi:type="dcterms:W3CDTF">2024-07-31T08:56:44Z</dcterms:created>
  <dcterms:modified xsi:type="dcterms:W3CDTF">2026-01-21T11:58:35Z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0x01010074142E669E56664194999475BB402F48</vt:lpwstr>
  </property>
  <property fmtid="{D5CDD505-2E9C-101B-9397-08002B2CF9AE}" pid="3" name="MediaServiceImageTags">
    <vt:lpwstr/>
  </property>
  <property fmtid="{D5CDD505-2E9C-101B-9397-08002B2CF9AE}" pid="4" name="Order">
    <vt:r8>9200</vt:r8>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